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4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313" r:id="rId24"/>
    <p:sldId id="280" r:id="rId25"/>
    <p:sldId id="281" r:id="rId26"/>
    <p:sldId id="284" r:id="rId27"/>
    <p:sldId id="285" r:id="rId28"/>
    <p:sldId id="286" r:id="rId29"/>
    <p:sldId id="287" r:id="rId30"/>
    <p:sldId id="288" r:id="rId31"/>
    <p:sldId id="290" r:id="rId32"/>
    <p:sldId id="291" r:id="rId33"/>
    <p:sldId id="292" r:id="rId34"/>
    <p:sldId id="293" r:id="rId35"/>
    <p:sldId id="294" r:id="rId36"/>
    <p:sldId id="295" r:id="rId37"/>
    <p:sldId id="296" r:id="rId38"/>
    <p:sldId id="298" r:id="rId39"/>
    <p:sldId id="269" r:id="rId40"/>
    <p:sldId id="297" r:id="rId41"/>
    <p:sldId id="301" r:id="rId42"/>
    <p:sldId id="282" r:id="rId43"/>
    <p:sldId id="314" r:id="rId44"/>
    <p:sldId id="311"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entury Gothic" panose="020B0502020202020204" pitchFamily="34" charset="0"/>
      <p:regular r:id="rId51"/>
      <p:bold r:id="rId52"/>
      <p:italic r:id="rId53"/>
      <p:boldItalic r:id="rId54"/>
    </p:embeddedFont>
    <p:embeddedFont>
      <p:font typeface="Palatino Linotype" panose="02040502050505030304" pitchFamily="18" charset="0"/>
      <p:regular r:id="rId55"/>
      <p:bold r:id="rId56"/>
      <p:italic r:id="rId57"/>
      <p:boldItalic r:id="rId58"/>
    </p:embeddedFont>
    <p:embeddedFont>
      <p:font typeface="Wingdings 3" panose="05040102010807070707" pitchFamily="18" charset="2"/>
      <p:regular r:id="rId5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gpTnqUXrVTTMxChex0cCcQjeLD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EBFF"/>
    <a:srgbClr val="8FD8FF"/>
    <a:srgbClr val="B4BBD6"/>
    <a:srgbClr val="FFFFFF"/>
    <a:srgbClr val="6076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7CD86B-570A-4BA3-8699-62FFA94EB23F}">
  <a:tblStyle styleId="{D77CD86B-570A-4BA3-8699-62FFA94EB23F}" styleName="Table_0">
    <a:wholeTbl>
      <a:tcTxStyle b="off" i="off">
        <a:font>
          <a:latin typeface="Noto Sans"/>
          <a:ea typeface="Noto Sans"/>
          <a:cs typeface="Noto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BEC"/>
          </a:solidFill>
        </a:fill>
      </a:tcStyle>
    </a:wholeTbl>
    <a:band1H>
      <a:tcTxStyle b="off" i="off"/>
      <a:tcStyle>
        <a:tcBdr/>
        <a:fill>
          <a:solidFill>
            <a:srgbClr val="CAF6D7"/>
          </a:solidFill>
        </a:fill>
      </a:tcStyle>
    </a:band1H>
    <a:band2H>
      <a:tcTxStyle b="off" i="off"/>
      <a:tcStyle>
        <a:tcBdr/>
      </a:tcStyle>
    </a:band2H>
    <a:band1V>
      <a:tcTxStyle b="off" i="off"/>
      <a:tcStyle>
        <a:tcBdr/>
        <a:fill>
          <a:solidFill>
            <a:srgbClr val="CAF6D7"/>
          </a:solidFill>
        </a:fill>
      </a:tcStyle>
    </a:band1V>
    <a:band2V>
      <a:tcTxStyle b="off" i="off"/>
      <a:tcStyle>
        <a:tcBdr/>
      </a:tcStyle>
    </a:band2V>
    <a:lastCol>
      <a:tcTxStyle b="on" i="off">
        <a:font>
          <a:latin typeface="Noto Sans"/>
          <a:ea typeface="Noto Sans"/>
          <a:cs typeface="Noto Sans"/>
        </a:font>
        <a:schemeClr val="lt1"/>
      </a:tcTxStyle>
      <a:tcStyle>
        <a:tcBdr/>
        <a:fill>
          <a:solidFill>
            <a:schemeClr val="accent1"/>
          </a:solidFill>
        </a:fill>
      </a:tcStyle>
    </a:lastCol>
    <a:firstCol>
      <a:tcTxStyle b="on" i="off">
        <a:font>
          <a:latin typeface="Noto Sans"/>
          <a:ea typeface="Noto Sans"/>
          <a:cs typeface="Noto Sans"/>
        </a:font>
        <a:schemeClr val="lt1"/>
      </a:tcTxStyle>
      <a:tcStyle>
        <a:tcBdr/>
        <a:fill>
          <a:solidFill>
            <a:schemeClr val="accent1"/>
          </a:solidFill>
        </a:fill>
      </a:tcStyle>
    </a:firstCol>
    <a:lastRow>
      <a:tcTxStyle b="on" i="off">
        <a:font>
          <a:latin typeface="Noto Sans"/>
          <a:ea typeface="Noto Sans"/>
          <a:cs typeface="Noto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Noto Sans"/>
          <a:ea typeface="Noto Sans"/>
          <a:cs typeface="Noto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45" autoAdjust="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32002541ac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132002541ac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32071ea513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132071ea513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2071ea513_0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132071ea513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32071ea513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g132071ea513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32071ea513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g132071ea513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2071ea513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g132071ea513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32071ea513_0_3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132071ea513_0_3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2071ea513_0_3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3" name="Google Shape;353;g132071ea513_0_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32071ea513_0_3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g132071ea513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2071ea513_0_4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g132071ea513_0_4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32071ea513_0_4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132071ea513_0_4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32002541a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132002541a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32071ea513_0_5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g132071ea513_0_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32071ea513_0_5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g132071ea513_0_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2071ea513_0_5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Because emergency doors open from inside to outside. The guard was inside so the door could not have hit him.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Because the color coding is not recommended for color blind. It should have more contrast.</a:t>
            </a:r>
            <a:endParaRPr/>
          </a:p>
        </p:txBody>
      </p:sp>
      <p:sp>
        <p:nvSpPr>
          <p:cNvPr id="406" name="Google Shape;406;g132071ea513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2071ea513_0_5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Because emergency doors open from inside to outside. The guard was inside so the door could not have hit him.</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Because the color coding is not recommended for color blind. It should have more contrast.</a:t>
            </a:r>
            <a:endParaRPr dirty="0"/>
          </a:p>
        </p:txBody>
      </p:sp>
      <p:sp>
        <p:nvSpPr>
          <p:cNvPr id="406" name="Google Shape;406;g132071ea513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9862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2071ea513_0_5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Because emergency doors open from inside to outside. The guard was inside so the door could not have hit him.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Because the color coding is recommended for color blind. It should have more contrast.</a:t>
            </a:r>
            <a:endParaRPr/>
          </a:p>
        </p:txBody>
      </p:sp>
      <p:sp>
        <p:nvSpPr>
          <p:cNvPr id="420" name="Google Shape;420;g132071ea513_0_5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2071ea513_0_5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g132071ea513_0_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5986568d4_2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g135986568d4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5986568d4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g135986568d4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317153c932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3" name="Google Shape;473;g1317153c932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32071ea513_0_5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g132071ea513_0_5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17153c93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8" name="Google Shape;198;g1317153c93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32071ea513_3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g132071ea513_3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2071ea513_3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g132071ea513_3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2071ea513_3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 name="Google Shape;515;g132071ea513_3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317489e665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5" name="Google Shape;525;g1317489e665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32071ea513_3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2" name="Google Shape;532;g132071ea513_3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32071ea513_3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g132071ea513_3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32071ea513_3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g132071ea513_3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35986568d4_1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g135986568d4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32071ea513_3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g132071ea513_3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32071ea513_0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g132071ea513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2002541ac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132002541a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5986568d4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 name="Google Shape;569;g135986568d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5986568d4_2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g135986568d4_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35986568d4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g135986568d4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5986568d4_2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g135986568d4_2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6546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32002541ac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g132002541ac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2071ea513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132071ea51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32002541ac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132002541a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32071ea513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132071ea513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2071ea513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g132071ea513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8/30/2022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8473985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8/30/2022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5845905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8/30/2022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4829459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8/30/2022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7770131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8/30/2022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8942680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8/30/2022</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8074849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8/30/2022</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8159286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8/30/2022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1353894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8/30/2022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2994332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23"/>
        <p:cNvGrpSpPr/>
        <p:nvPr/>
      </p:nvGrpSpPr>
      <p:grpSpPr>
        <a:xfrm>
          <a:off x="0" y="0"/>
          <a:ext cx="0" cy="0"/>
          <a:chOff x="0" y="0"/>
          <a:chExt cx="0" cy="0"/>
        </a:xfrm>
      </p:grpSpPr>
      <p:sp>
        <p:nvSpPr>
          <p:cNvPr id="25" name="Google Shape;25;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4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2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23"/>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extLst>
      <p:ext uri="{BB962C8B-B14F-4D97-AF65-F5344CB8AC3E}">
        <p14:creationId xmlns:p14="http://schemas.microsoft.com/office/powerpoint/2010/main" val="3226317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Separator - Major">
  <p:cSld name="Section Separator - Major">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21"/>
          <p:cNvSpPr txBox="1">
            <a:spLocks noGrp="1"/>
          </p:cNvSpPr>
          <p:nvPr>
            <p:ph type="ctrTitle"/>
          </p:nvPr>
        </p:nvSpPr>
        <p:spPr>
          <a:xfrm>
            <a:off x="1097280" y="1645920"/>
            <a:ext cx="10058400" cy="35661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FFFFFF"/>
              </a:buClr>
              <a:buSzPts val="6000"/>
              <a:buFont typeface="Arial"/>
              <a:buNone/>
              <a:defRPr sz="6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1"/>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56606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5D3794B-289A-4A80-97D7-111025398D45}" type="datetimeFigureOut">
              <a:rPr lang="en-US" smtClean="0"/>
              <a:t>8/30/2022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3199407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46"/>
        <p:cNvGrpSpPr/>
        <p:nvPr/>
      </p:nvGrpSpPr>
      <p:grpSpPr>
        <a:xfrm>
          <a:off x="0" y="0"/>
          <a:ext cx="0" cy="0"/>
          <a:chOff x="0" y="0"/>
          <a:chExt cx="0" cy="0"/>
        </a:xfrm>
      </p:grpSpPr>
      <p:sp>
        <p:nvSpPr>
          <p:cNvPr id="47" name="Google Shape;47;p2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9"/>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29"/>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extLst>
      <p:ext uri="{BB962C8B-B14F-4D97-AF65-F5344CB8AC3E}">
        <p14:creationId xmlns:p14="http://schemas.microsoft.com/office/powerpoint/2010/main" val="644767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Key Point">
  <p:cSld name="Key Point">
    <p:bg>
      <p:bgPr>
        <a:solidFill>
          <a:schemeClr val="lt1"/>
        </a:solidFill>
        <a:effectLst/>
      </p:bgPr>
    </p:bg>
    <p:spTree>
      <p:nvGrpSpPr>
        <p:cNvPr id="1" name="Shape 53"/>
        <p:cNvGrpSpPr/>
        <p:nvPr/>
      </p:nvGrpSpPr>
      <p:grpSpPr>
        <a:xfrm>
          <a:off x="0" y="0"/>
          <a:ext cx="0" cy="0"/>
          <a:chOff x="0" y="0"/>
          <a:chExt cx="0" cy="0"/>
        </a:xfrm>
      </p:grpSpPr>
      <p:sp>
        <p:nvSpPr>
          <p:cNvPr id="54" name="Google Shape;54;p24"/>
          <p:cNvSpPr txBox="1">
            <a:spLocks noGrp="1"/>
          </p:cNvSpPr>
          <p:nvPr>
            <p:ph type="ctrTitle"/>
          </p:nvPr>
        </p:nvSpPr>
        <p:spPr>
          <a:xfrm>
            <a:off x="1097280" y="758951"/>
            <a:ext cx="10058400" cy="5146549"/>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4"/>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4"/>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extLst>
      <p:ext uri="{BB962C8B-B14F-4D97-AF65-F5344CB8AC3E}">
        <p14:creationId xmlns:p14="http://schemas.microsoft.com/office/powerpoint/2010/main" val="1864394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1_Content with Caption">
    <p:spTree>
      <p:nvGrpSpPr>
        <p:cNvPr id="1" name="Shape 61"/>
        <p:cNvGrpSpPr/>
        <p:nvPr/>
      </p:nvGrpSpPr>
      <p:grpSpPr>
        <a:xfrm>
          <a:off x="0" y="0"/>
          <a:ext cx="0" cy="0"/>
          <a:chOff x="0" y="0"/>
          <a:chExt cx="0" cy="0"/>
        </a:xfrm>
      </p:grpSpPr>
      <p:sp>
        <p:nvSpPr>
          <p:cNvPr id="64" name="Google Shape;64;p31"/>
          <p:cNvSpPr txBox="1">
            <a:spLocks noGrp="1"/>
          </p:cNvSpPr>
          <p:nvPr>
            <p:ph type="title"/>
          </p:nvPr>
        </p:nvSpPr>
        <p:spPr>
          <a:xfrm>
            <a:off x="8322906" y="415635"/>
            <a:ext cx="3030894"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Arial"/>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1"/>
          <p:cNvSpPr txBox="1">
            <a:spLocks noGrp="1"/>
          </p:cNvSpPr>
          <p:nvPr>
            <p:ph type="body" idx="1"/>
          </p:nvPr>
        </p:nvSpPr>
        <p:spPr>
          <a:xfrm>
            <a:off x="691342" y="731520"/>
            <a:ext cx="7277001"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6" name="Google Shape;66;p31"/>
          <p:cNvSpPr txBox="1">
            <a:spLocks noGrp="1"/>
          </p:cNvSpPr>
          <p:nvPr>
            <p:ph type="body" idx="2"/>
          </p:nvPr>
        </p:nvSpPr>
        <p:spPr>
          <a:xfrm>
            <a:off x="8322906" y="2747356"/>
            <a:ext cx="3030894"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000000"/>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7" name="Google Shape;67;p31"/>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31"/>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extLst>
      <p:ext uri="{BB962C8B-B14F-4D97-AF65-F5344CB8AC3E}">
        <p14:creationId xmlns:p14="http://schemas.microsoft.com/office/powerpoint/2010/main" val="21885879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1_Picture with Caption">
    <p:spTree>
      <p:nvGrpSpPr>
        <p:cNvPr id="1" name="Shape 71"/>
        <p:cNvGrpSpPr/>
        <p:nvPr/>
      </p:nvGrpSpPr>
      <p:grpSpPr>
        <a:xfrm>
          <a:off x="0" y="0"/>
          <a:ext cx="0" cy="0"/>
          <a:chOff x="0" y="0"/>
          <a:chExt cx="0" cy="0"/>
        </a:xfrm>
      </p:grpSpPr>
      <p:sp>
        <p:nvSpPr>
          <p:cNvPr id="72" name="Google Shape;72;p32"/>
          <p:cNvSpPr>
            <a:spLocks noGrp="1"/>
          </p:cNvSpPr>
          <p:nvPr>
            <p:ph type="pic" idx="2"/>
          </p:nvPr>
        </p:nvSpPr>
        <p:spPr>
          <a:xfrm>
            <a:off x="15" y="0"/>
            <a:ext cx="12191985" cy="4600574"/>
          </a:xfrm>
          <a:prstGeom prst="rect">
            <a:avLst/>
          </a:prstGeom>
          <a:noFill/>
          <a:ln>
            <a:noFill/>
          </a:ln>
        </p:spPr>
      </p:sp>
      <p:sp>
        <p:nvSpPr>
          <p:cNvPr id="74" name="Google Shape;74;p32"/>
          <p:cNvSpPr txBox="1">
            <a:spLocks noGrp="1"/>
          </p:cNvSpPr>
          <p:nvPr>
            <p:ph type="title"/>
          </p:nvPr>
        </p:nvSpPr>
        <p:spPr>
          <a:xfrm>
            <a:off x="924115" y="4766395"/>
            <a:ext cx="10343769" cy="668611"/>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chemeClr val="dk1"/>
              </a:buClr>
              <a:buSzPts val="3600"/>
              <a:buFont typeface="Arial"/>
              <a:buNone/>
              <a:defRPr sz="3600" b="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2"/>
          <p:cNvSpPr txBox="1">
            <a:spLocks noGrp="1"/>
          </p:cNvSpPr>
          <p:nvPr>
            <p:ph type="body" idx="1"/>
          </p:nvPr>
        </p:nvSpPr>
        <p:spPr>
          <a:xfrm>
            <a:off x="924115" y="5435006"/>
            <a:ext cx="10343769" cy="757852"/>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000000"/>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0" name="Google Shape;80;p32"/>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32"/>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extLst>
      <p:ext uri="{BB962C8B-B14F-4D97-AF65-F5344CB8AC3E}">
        <p14:creationId xmlns:p14="http://schemas.microsoft.com/office/powerpoint/2010/main" val="927247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84"/>
        <p:cNvGrpSpPr/>
        <p:nvPr/>
      </p:nvGrpSpPr>
      <p:grpSpPr>
        <a:xfrm>
          <a:off x="0" y="0"/>
          <a:ext cx="0" cy="0"/>
          <a:chOff x="0" y="0"/>
          <a:chExt cx="0" cy="0"/>
        </a:xfrm>
      </p:grpSpPr>
      <p:sp>
        <p:nvSpPr>
          <p:cNvPr id="85" name="Google Shape;85;p30"/>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30"/>
          <p:cNvSpPr txBox="1">
            <a:spLocks noGrp="1"/>
          </p:cNvSpPr>
          <p:nvPr>
            <p:ph type="title"/>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extLst>
      <p:ext uri="{BB962C8B-B14F-4D97-AF65-F5344CB8AC3E}">
        <p14:creationId xmlns:p14="http://schemas.microsoft.com/office/powerpoint/2010/main" val="115046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nd">
  <p:cSld name="End">
    <p:bg>
      <p:bgPr>
        <a:solidFill>
          <a:schemeClr val="accent3"/>
        </a:solidFill>
        <a:effectLst/>
      </p:bgPr>
    </p:bg>
    <p:spTree>
      <p:nvGrpSpPr>
        <p:cNvPr id="1" name="Shape 89"/>
        <p:cNvGrpSpPr/>
        <p:nvPr/>
      </p:nvGrpSpPr>
      <p:grpSpPr>
        <a:xfrm>
          <a:off x="0" y="0"/>
          <a:ext cx="0" cy="0"/>
          <a:chOff x="0" y="0"/>
          <a:chExt cx="0" cy="0"/>
        </a:xfrm>
      </p:grpSpPr>
      <p:sp>
        <p:nvSpPr>
          <p:cNvPr id="90" name="Google Shape;90;p3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6000"/>
              <a:buFont typeface="Arial"/>
              <a:buNone/>
              <a:defRPr sz="6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4"/>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93" name="Google Shape;93;p34"/>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5481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8/30/2022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6031060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8/30/2022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170689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8/30/2022</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9600724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8/30/2022</a:t>
            </a:fld>
            <a:endParaRPr lang="en-US" dirty="0"/>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8695838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8/30/2022</a:t>
            </a:fld>
            <a:endParaRPr lang="en-US" dirty="0"/>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3148364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8/30/2022</a:t>
            </a:fld>
            <a:endParaRPr lang="en-US" dirty="0"/>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5970373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8/30/2022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9219151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8/30/2022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1429856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hyperlink" Target="https://demo.vuestorefront.io/" TargetMode="External"/><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hyperlink" Target="https://www.demoblaze.com/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hyperlink" Target="https://istqb-main-web-prod.s3.amazonaws.com/media/documents/ISTQB-CTFL_Syllabus_2018_v3.1.1.pdf" TargetMode="External"/><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hyperlink" Target="https://www.linkedin.com/pulse/continuous-testing-devops-dan-ashby/" TargetMode="External"/><Relationship Id="rId4" Type="http://schemas.openxmlformats.org/officeDocument/2006/relationships/hyperlink" Target="https://iso25000.com/index.php/en/iso-25000-standards/iso-2501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32002541ac_0_1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What you will learn Today</a:t>
            </a:r>
            <a:endParaRPr/>
          </a:p>
        </p:txBody>
      </p:sp>
      <p:sp>
        <p:nvSpPr>
          <p:cNvPr id="183" name="Google Shape;183;g132002541ac_0_14"/>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High level Introduction of Software Testing and required skills</a:t>
            </a:r>
            <a:endParaRPr dirty="0"/>
          </a:p>
          <a:p>
            <a:pPr marL="384048" lvl="1" indent="-182880" algn="l" rtl="0">
              <a:lnSpc>
                <a:spcPct val="90000"/>
              </a:lnSpc>
              <a:spcBef>
                <a:spcPts val="400"/>
              </a:spcBef>
              <a:spcAft>
                <a:spcPts val="0"/>
              </a:spcAft>
              <a:buSzPts val="1800"/>
              <a:buChar char="►"/>
            </a:pPr>
            <a:r>
              <a:rPr lang="en-US" dirty="0"/>
              <a:t>Start performing functional testing on Sample application</a:t>
            </a:r>
            <a:endParaRPr dirty="0"/>
          </a:p>
        </p:txBody>
      </p:sp>
      <p:sp>
        <p:nvSpPr>
          <p:cNvPr id="184" name="Google Shape;184;g132002541ac_0_1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185" name="Google Shape;185;g132002541ac_0_1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a:t>
            </a:fld>
            <a:endParaRPr/>
          </a:p>
        </p:txBody>
      </p:sp>
      <p:sp>
        <p:nvSpPr>
          <p:cNvPr id="186" name="Google Shape;186;g132002541ac_0_14"/>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dirty="0"/>
              <a:t>Introduction</a:t>
            </a:r>
            <a:endParaRPr dirty="0"/>
          </a:p>
        </p:txBody>
      </p:sp>
      <p:pic>
        <p:nvPicPr>
          <p:cNvPr id="3" name="Picture 2">
            <a:extLst>
              <a:ext uri="{FF2B5EF4-FFF2-40B4-BE49-F238E27FC236}">
                <a16:creationId xmlns:a16="http://schemas.microsoft.com/office/drawing/2014/main" id="{F0E3A6D7-01A4-4BA1-A67A-CF22111779D3}"/>
              </a:ext>
            </a:extLst>
          </p:cNvPr>
          <p:cNvPicPr>
            <a:picLocks noChangeAspect="1"/>
          </p:cNvPicPr>
          <p:nvPr/>
        </p:nvPicPr>
        <p:blipFill>
          <a:blip r:embed="rId3"/>
          <a:stretch>
            <a:fillRect/>
          </a:stretch>
        </p:blipFill>
        <p:spPr>
          <a:xfrm>
            <a:off x="9502615" y="3634139"/>
            <a:ext cx="2234895" cy="22348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132071ea513_0_190"/>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Typical Objectives</a:t>
            </a:r>
            <a:endParaRPr/>
          </a:p>
        </p:txBody>
      </p:sp>
      <p:sp>
        <p:nvSpPr>
          <p:cNvPr id="273" name="Google Shape;273;g132071ea513_0_190"/>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To prevent defects by evaluate work products such as requirements, user stories, design, and code</a:t>
            </a:r>
            <a:endParaRPr/>
          </a:p>
          <a:p>
            <a:pPr marL="384048" lvl="1" indent="-182880" algn="l" rtl="0">
              <a:lnSpc>
                <a:spcPct val="90000"/>
              </a:lnSpc>
              <a:spcBef>
                <a:spcPts val="400"/>
              </a:spcBef>
              <a:spcAft>
                <a:spcPts val="0"/>
              </a:spcAft>
              <a:buSzPts val="1800"/>
              <a:buChar char="►"/>
            </a:pPr>
            <a:r>
              <a:rPr lang="en-US"/>
              <a:t>To verify whether all specified requirements have been fulfilled</a:t>
            </a:r>
            <a:endParaRPr/>
          </a:p>
          <a:p>
            <a:pPr marL="384048" lvl="1" indent="-182880" algn="l" rtl="0">
              <a:lnSpc>
                <a:spcPct val="90000"/>
              </a:lnSpc>
              <a:spcBef>
                <a:spcPts val="400"/>
              </a:spcBef>
              <a:spcAft>
                <a:spcPts val="0"/>
              </a:spcAft>
              <a:buSzPts val="1800"/>
              <a:buChar char="►"/>
            </a:pPr>
            <a:r>
              <a:rPr lang="en-US"/>
              <a:t>To check whether the test object is complete and validate if it works as the users and other stakeholders expect</a:t>
            </a:r>
            <a:endParaRPr/>
          </a:p>
          <a:p>
            <a:pPr marL="384048" lvl="1" indent="-182880" algn="l" rtl="0">
              <a:lnSpc>
                <a:spcPct val="90000"/>
              </a:lnSpc>
              <a:spcBef>
                <a:spcPts val="400"/>
              </a:spcBef>
              <a:spcAft>
                <a:spcPts val="0"/>
              </a:spcAft>
              <a:buSzPts val="1800"/>
              <a:buChar char="►"/>
            </a:pPr>
            <a:r>
              <a:rPr lang="en-US"/>
              <a:t>To build confidence in the level of quality of the test object</a:t>
            </a:r>
            <a:endParaRPr/>
          </a:p>
          <a:p>
            <a:pPr marL="384048" lvl="1" indent="-182880" algn="l" rtl="0">
              <a:lnSpc>
                <a:spcPct val="90000"/>
              </a:lnSpc>
              <a:spcBef>
                <a:spcPts val="400"/>
              </a:spcBef>
              <a:spcAft>
                <a:spcPts val="0"/>
              </a:spcAft>
              <a:buSzPts val="1800"/>
              <a:buChar char="►"/>
            </a:pPr>
            <a:r>
              <a:rPr lang="en-US"/>
              <a:t>To find defects and failures by reducing the level of risk of inadequate software quality</a:t>
            </a:r>
            <a:endParaRPr/>
          </a:p>
          <a:p>
            <a:pPr marL="384048" lvl="1" indent="-182880" algn="l" rtl="0">
              <a:lnSpc>
                <a:spcPct val="90000"/>
              </a:lnSpc>
              <a:spcBef>
                <a:spcPts val="400"/>
              </a:spcBef>
              <a:spcAft>
                <a:spcPts val="0"/>
              </a:spcAft>
              <a:buSzPts val="1800"/>
              <a:buChar char="►"/>
            </a:pPr>
            <a:r>
              <a:rPr lang="en-US"/>
              <a:t>To provide sufficient information to stakeholders to allow them to make informed decisions, especially regarding the level of quality of the test object</a:t>
            </a:r>
            <a:endParaRPr/>
          </a:p>
          <a:p>
            <a:pPr marL="384048" lvl="1" indent="-182880" algn="l" rtl="0">
              <a:lnSpc>
                <a:spcPct val="90000"/>
              </a:lnSpc>
              <a:spcBef>
                <a:spcPts val="400"/>
              </a:spcBef>
              <a:spcAft>
                <a:spcPts val="0"/>
              </a:spcAft>
              <a:buSzPts val="1800"/>
              <a:buChar char="►"/>
            </a:pPr>
            <a:r>
              <a:rPr lang="en-US"/>
              <a:t>To comply with contractual, legal, or regulatory requirements or standards, and/or to verify the test object’s compliance with such requirements or standards</a:t>
            </a:r>
            <a:endParaRPr/>
          </a:p>
        </p:txBody>
      </p:sp>
      <p:sp>
        <p:nvSpPr>
          <p:cNvPr id="274" name="Google Shape;274;g132071ea513_0_19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75" name="Google Shape;275;g132071ea513_0_19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sp>
        <p:nvSpPr>
          <p:cNvPr id="276" name="Google Shape;276;g132071ea513_0_190"/>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32071ea513_0_146"/>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When do we test?</a:t>
            </a:r>
            <a:endParaRPr/>
          </a:p>
        </p:txBody>
      </p:sp>
      <p:sp>
        <p:nvSpPr>
          <p:cNvPr id="282" name="Google Shape;282;g132071ea513_0_14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83" name="Google Shape;283;g132071ea513_0_14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sp>
        <p:nvSpPr>
          <p:cNvPr id="284" name="Google Shape;284;g132071ea513_0_146"/>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pic>
        <p:nvPicPr>
          <p:cNvPr id="285" name="Google Shape;285;g132071ea513_0_146"/>
          <p:cNvPicPr preferRelativeResize="0"/>
          <p:nvPr/>
        </p:nvPicPr>
        <p:blipFill rotWithShape="1">
          <a:blip r:embed="rId3">
            <a:alphaModFix/>
          </a:blip>
          <a:srcRect/>
          <a:stretch/>
        </p:blipFill>
        <p:spPr>
          <a:xfrm>
            <a:off x="2762638" y="2080500"/>
            <a:ext cx="6666726" cy="40658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132071ea513_0_79"/>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Arial"/>
              <a:buNone/>
            </a:pPr>
            <a:r>
              <a:rPr lang="en-US"/>
              <a:t>Basic Testing Process</a:t>
            </a:r>
            <a:endParaRPr/>
          </a:p>
        </p:txBody>
      </p:sp>
      <p:sp>
        <p:nvSpPr>
          <p:cNvPr id="291" name="Google Shape;291;g132071ea513_0_7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500"/>
              <a:buNone/>
            </a:pPr>
            <a:r>
              <a:rPr lang="en-US"/>
              <a:t>We will be discussing these in details. Starting with Test implementation and execution</a:t>
            </a:r>
            <a:endParaRPr/>
          </a:p>
        </p:txBody>
      </p:sp>
      <p:sp>
        <p:nvSpPr>
          <p:cNvPr id="292" name="Google Shape;292;g132071ea513_0_7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93" name="Google Shape;293;g132071ea513_0_7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sp>
        <p:nvSpPr>
          <p:cNvPr id="313" name="Google Shape;313;g132071ea513_0_79"/>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grpSp>
        <p:nvGrpSpPr>
          <p:cNvPr id="294" name="Google Shape;294;g132071ea513_0_79"/>
          <p:cNvGrpSpPr/>
          <p:nvPr/>
        </p:nvGrpSpPr>
        <p:grpSpPr>
          <a:xfrm>
            <a:off x="3264438" y="1372579"/>
            <a:ext cx="2309480" cy="4983771"/>
            <a:chOff x="2080739" y="496"/>
            <a:chExt cx="1934400" cy="4063078"/>
          </a:xfrm>
        </p:grpSpPr>
        <p:sp>
          <p:nvSpPr>
            <p:cNvPr id="295" name="Google Shape;295;g132071ea513_0_79"/>
            <p:cNvSpPr/>
            <p:nvPr/>
          </p:nvSpPr>
          <p:spPr>
            <a:xfrm>
              <a:off x="2080739" y="496"/>
              <a:ext cx="1934400" cy="5805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g132071ea513_0_79"/>
            <p:cNvSpPr txBox="1"/>
            <p:nvPr/>
          </p:nvSpPr>
          <p:spPr>
            <a:xfrm>
              <a:off x="2097739" y="17496"/>
              <a:ext cx="1900500" cy="546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Palatino Linotype"/>
                  <a:ea typeface="Palatino Linotype"/>
                  <a:cs typeface="Palatino Linotype"/>
                  <a:sym typeface="Palatino Linotype"/>
                </a:rPr>
                <a:t>Test Planning and Control</a:t>
              </a:r>
              <a:endParaRPr sz="1400" b="0" i="0" u="none" strike="noStrike" cap="none">
                <a:solidFill>
                  <a:srgbClr val="FFFFFF"/>
                </a:solidFill>
                <a:latin typeface="Palatino Linotype"/>
                <a:ea typeface="Palatino Linotype"/>
                <a:cs typeface="Palatino Linotype"/>
                <a:sym typeface="Palatino Linotype"/>
              </a:endParaRPr>
            </a:p>
          </p:txBody>
        </p:sp>
        <p:sp>
          <p:nvSpPr>
            <p:cNvPr id="297" name="Google Shape;297;g132071ea513_0_79"/>
            <p:cNvSpPr/>
            <p:nvPr/>
          </p:nvSpPr>
          <p:spPr>
            <a:xfrm rot="5400000">
              <a:off x="2939046" y="595452"/>
              <a:ext cx="217800" cy="2613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132071ea513_0_79"/>
            <p:cNvSpPr txBox="1"/>
            <p:nvPr/>
          </p:nvSpPr>
          <p:spPr>
            <a:xfrm>
              <a:off x="2969642" y="617202"/>
              <a:ext cx="156600" cy="152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rgbClr val="FFFFFF"/>
                </a:solidFill>
                <a:latin typeface="Palatino Linotype"/>
                <a:ea typeface="Palatino Linotype"/>
                <a:cs typeface="Palatino Linotype"/>
                <a:sym typeface="Palatino Linotype"/>
              </a:endParaRPr>
            </a:p>
          </p:txBody>
        </p:sp>
        <p:sp>
          <p:nvSpPr>
            <p:cNvPr id="299" name="Google Shape;299;g132071ea513_0_79"/>
            <p:cNvSpPr/>
            <p:nvPr/>
          </p:nvSpPr>
          <p:spPr>
            <a:xfrm>
              <a:off x="2080739" y="871140"/>
              <a:ext cx="1934400" cy="5805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32071ea513_0_79"/>
            <p:cNvSpPr txBox="1"/>
            <p:nvPr/>
          </p:nvSpPr>
          <p:spPr>
            <a:xfrm>
              <a:off x="2097739" y="888140"/>
              <a:ext cx="1900500" cy="546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Palatino Linotype"/>
                  <a:ea typeface="Palatino Linotype"/>
                  <a:cs typeface="Palatino Linotype"/>
                  <a:sym typeface="Palatino Linotype"/>
                </a:rPr>
                <a:t>Test Analysis and Design</a:t>
              </a:r>
              <a:endParaRPr sz="1400" b="0" i="0" u="none" strike="noStrike" cap="none">
                <a:solidFill>
                  <a:srgbClr val="FFFFFF"/>
                </a:solidFill>
                <a:latin typeface="Palatino Linotype"/>
                <a:ea typeface="Palatino Linotype"/>
                <a:cs typeface="Palatino Linotype"/>
                <a:sym typeface="Palatino Linotype"/>
              </a:endParaRPr>
            </a:p>
          </p:txBody>
        </p:sp>
        <p:sp>
          <p:nvSpPr>
            <p:cNvPr id="301" name="Google Shape;301;g132071ea513_0_79"/>
            <p:cNvSpPr/>
            <p:nvPr/>
          </p:nvSpPr>
          <p:spPr>
            <a:xfrm rot="5400000">
              <a:off x="2939046" y="1466097"/>
              <a:ext cx="217800" cy="2613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32071ea513_0_79"/>
            <p:cNvSpPr txBox="1"/>
            <p:nvPr/>
          </p:nvSpPr>
          <p:spPr>
            <a:xfrm>
              <a:off x="2969642" y="1487847"/>
              <a:ext cx="156600" cy="152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rgbClr val="FFFFFF"/>
                </a:solidFill>
                <a:latin typeface="Palatino Linotype"/>
                <a:ea typeface="Palatino Linotype"/>
                <a:cs typeface="Palatino Linotype"/>
                <a:sym typeface="Palatino Linotype"/>
              </a:endParaRPr>
            </a:p>
          </p:txBody>
        </p:sp>
        <p:sp>
          <p:nvSpPr>
            <p:cNvPr id="303" name="Google Shape;303;g132071ea513_0_79"/>
            <p:cNvSpPr/>
            <p:nvPr/>
          </p:nvSpPr>
          <p:spPr>
            <a:xfrm>
              <a:off x="2080739" y="1741785"/>
              <a:ext cx="1934400" cy="5805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32071ea513_0_79"/>
            <p:cNvSpPr txBox="1"/>
            <p:nvPr/>
          </p:nvSpPr>
          <p:spPr>
            <a:xfrm>
              <a:off x="2097739" y="1758785"/>
              <a:ext cx="1900500" cy="546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Palatino Linotype"/>
                  <a:ea typeface="Palatino Linotype"/>
                  <a:cs typeface="Palatino Linotype"/>
                  <a:sym typeface="Palatino Linotype"/>
                </a:rPr>
                <a:t>Test Implementation and Execution</a:t>
              </a:r>
              <a:endParaRPr sz="1400" b="0" i="0" u="none" strike="noStrike" cap="none">
                <a:solidFill>
                  <a:srgbClr val="FFFFFF"/>
                </a:solidFill>
                <a:latin typeface="Palatino Linotype"/>
                <a:ea typeface="Palatino Linotype"/>
                <a:cs typeface="Palatino Linotype"/>
                <a:sym typeface="Palatino Linotype"/>
              </a:endParaRPr>
            </a:p>
          </p:txBody>
        </p:sp>
        <p:sp>
          <p:nvSpPr>
            <p:cNvPr id="305" name="Google Shape;305;g132071ea513_0_79"/>
            <p:cNvSpPr/>
            <p:nvPr/>
          </p:nvSpPr>
          <p:spPr>
            <a:xfrm rot="5400000">
              <a:off x="2939046" y="2336741"/>
              <a:ext cx="217800" cy="2613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132071ea513_0_79"/>
            <p:cNvSpPr txBox="1"/>
            <p:nvPr/>
          </p:nvSpPr>
          <p:spPr>
            <a:xfrm>
              <a:off x="2969642" y="2358491"/>
              <a:ext cx="156600" cy="152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rgbClr val="FFFFFF"/>
                </a:solidFill>
                <a:latin typeface="Palatino Linotype"/>
                <a:ea typeface="Palatino Linotype"/>
                <a:cs typeface="Palatino Linotype"/>
                <a:sym typeface="Palatino Linotype"/>
              </a:endParaRPr>
            </a:p>
          </p:txBody>
        </p:sp>
        <p:sp>
          <p:nvSpPr>
            <p:cNvPr id="307" name="Google Shape;307;g132071ea513_0_79"/>
            <p:cNvSpPr/>
            <p:nvPr/>
          </p:nvSpPr>
          <p:spPr>
            <a:xfrm>
              <a:off x="2080739" y="2612429"/>
              <a:ext cx="1934400" cy="5805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g132071ea513_0_79"/>
            <p:cNvSpPr txBox="1"/>
            <p:nvPr/>
          </p:nvSpPr>
          <p:spPr>
            <a:xfrm>
              <a:off x="2097739" y="2629429"/>
              <a:ext cx="1900500" cy="546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Palatino Linotype"/>
                  <a:ea typeface="Palatino Linotype"/>
                  <a:cs typeface="Palatino Linotype"/>
                  <a:sym typeface="Palatino Linotype"/>
                </a:rPr>
                <a:t>Evaluating Exit Criteria and Reporting</a:t>
              </a:r>
              <a:endParaRPr sz="1400" b="0" i="0" u="none" strike="noStrike" cap="none">
                <a:solidFill>
                  <a:srgbClr val="000000"/>
                </a:solidFill>
                <a:latin typeface="Arial"/>
                <a:ea typeface="Arial"/>
                <a:cs typeface="Arial"/>
                <a:sym typeface="Arial"/>
              </a:endParaRPr>
            </a:p>
          </p:txBody>
        </p:sp>
        <p:sp>
          <p:nvSpPr>
            <p:cNvPr id="309" name="Google Shape;309;g132071ea513_0_79"/>
            <p:cNvSpPr/>
            <p:nvPr/>
          </p:nvSpPr>
          <p:spPr>
            <a:xfrm rot="5400000">
              <a:off x="2939046" y="3207386"/>
              <a:ext cx="217800" cy="2613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g132071ea513_0_79"/>
            <p:cNvSpPr txBox="1"/>
            <p:nvPr/>
          </p:nvSpPr>
          <p:spPr>
            <a:xfrm>
              <a:off x="2969642" y="3229136"/>
              <a:ext cx="156600" cy="152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rgbClr val="FFFFFF"/>
                </a:solidFill>
                <a:latin typeface="Palatino Linotype"/>
                <a:ea typeface="Palatino Linotype"/>
                <a:cs typeface="Palatino Linotype"/>
                <a:sym typeface="Palatino Linotype"/>
              </a:endParaRPr>
            </a:p>
          </p:txBody>
        </p:sp>
        <p:sp>
          <p:nvSpPr>
            <p:cNvPr id="311" name="Google Shape;311;g132071ea513_0_79"/>
            <p:cNvSpPr/>
            <p:nvPr/>
          </p:nvSpPr>
          <p:spPr>
            <a:xfrm>
              <a:off x="2080739" y="3483074"/>
              <a:ext cx="1934400" cy="5805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132071ea513_0_79"/>
            <p:cNvSpPr txBox="1"/>
            <p:nvPr/>
          </p:nvSpPr>
          <p:spPr>
            <a:xfrm>
              <a:off x="2097739" y="3500074"/>
              <a:ext cx="1900500" cy="546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Palatino Linotype"/>
                  <a:ea typeface="Palatino Linotype"/>
                  <a:cs typeface="Palatino Linotype"/>
                  <a:sym typeface="Palatino Linotype"/>
                </a:rPr>
                <a:t>Test Closure Activities</a:t>
              </a:r>
              <a:endParaRPr sz="1400" b="0" i="0" u="none" strike="noStrike" cap="none">
                <a:solidFill>
                  <a:srgbClr val="000000"/>
                </a:solidFill>
                <a:latin typeface="Arial"/>
                <a:ea typeface="Arial"/>
                <a:cs typeface="Arial"/>
                <a:sym typeface="Arial"/>
              </a:endParaRPr>
            </a:p>
          </p:txBody>
        </p:sp>
      </p:grpSp>
      <p:sp>
        <p:nvSpPr>
          <p:cNvPr id="2" name="Rectangle: Rounded Corners 1">
            <a:extLst>
              <a:ext uri="{FF2B5EF4-FFF2-40B4-BE49-F238E27FC236}">
                <a16:creationId xmlns:a16="http://schemas.microsoft.com/office/drawing/2014/main" id="{0EA1A1D6-44C2-40E5-B9CC-49D17C88D943}"/>
              </a:ext>
            </a:extLst>
          </p:cNvPr>
          <p:cNvSpPr/>
          <p:nvPr/>
        </p:nvSpPr>
        <p:spPr>
          <a:xfrm>
            <a:off x="3244260" y="415635"/>
            <a:ext cx="2309481" cy="604929"/>
          </a:xfrm>
          <a:prstGeom prst="roundRect">
            <a:avLst/>
          </a:prstGeom>
          <a:solidFill>
            <a:srgbClr val="6076B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Requirement Analysis</a:t>
            </a:r>
          </a:p>
        </p:txBody>
      </p:sp>
      <p:sp>
        <p:nvSpPr>
          <p:cNvPr id="3" name="Arrow: Down 2">
            <a:extLst>
              <a:ext uri="{FF2B5EF4-FFF2-40B4-BE49-F238E27FC236}">
                <a16:creationId xmlns:a16="http://schemas.microsoft.com/office/drawing/2014/main" id="{BF73E213-3156-42C1-B9DD-F227B88B4B94}"/>
              </a:ext>
            </a:extLst>
          </p:cNvPr>
          <p:cNvSpPr/>
          <p:nvPr/>
        </p:nvSpPr>
        <p:spPr>
          <a:xfrm>
            <a:off x="4263203" y="1075906"/>
            <a:ext cx="311967" cy="237454"/>
          </a:xfrm>
          <a:prstGeom prst="downArrow">
            <a:avLst/>
          </a:prstGeom>
          <a:solidFill>
            <a:srgbClr val="B4B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32071ea513_0_347"/>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Testing, Quality Control and Quality Assurance</a:t>
            </a:r>
            <a:endParaRPr/>
          </a:p>
        </p:txBody>
      </p:sp>
      <p:sp>
        <p:nvSpPr>
          <p:cNvPr id="328" name="Google Shape;328;g132071ea513_0_347"/>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Testing</a:t>
            </a:r>
            <a:endParaRPr/>
          </a:p>
          <a:p>
            <a:pPr marL="566928" lvl="2" indent="-182879" algn="l" rtl="0">
              <a:lnSpc>
                <a:spcPct val="90000"/>
              </a:lnSpc>
              <a:spcBef>
                <a:spcPts val="400"/>
              </a:spcBef>
              <a:spcAft>
                <a:spcPts val="0"/>
              </a:spcAft>
              <a:buSzPts val="1800"/>
              <a:buChar char="►"/>
            </a:pPr>
            <a:r>
              <a:rPr lang="en-US"/>
              <a:t>Attempts to find bugs</a:t>
            </a:r>
            <a:endParaRPr/>
          </a:p>
          <a:p>
            <a:pPr marL="384048" lvl="1" indent="-182880" algn="l" rtl="0">
              <a:lnSpc>
                <a:spcPct val="90000"/>
              </a:lnSpc>
              <a:spcBef>
                <a:spcPts val="400"/>
              </a:spcBef>
              <a:spcAft>
                <a:spcPts val="0"/>
              </a:spcAft>
              <a:buSzPts val="1800"/>
              <a:buChar char="►"/>
            </a:pPr>
            <a:r>
              <a:rPr lang="en-US"/>
              <a:t>Quality Control</a:t>
            </a:r>
            <a:endParaRPr/>
          </a:p>
          <a:p>
            <a:pPr marL="566928" lvl="2" indent="-182879" algn="l" rtl="0">
              <a:lnSpc>
                <a:spcPct val="90000"/>
              </a:lnSpc>
              <a:spcBef>
                <a:spcPts val="400"/>
              </a:spcBef>
              <a:spcAft>
                <a:spcPts val="0"/>
              </a:spcAft>
              <a:buSzPts val="1800"/>
              <a:buChar char="►"/>
            </a:pPr>
            <a:r>
              <a:rPr lang="en-US"/>
              <a:t>Attempts to built software systems and test it thoroughly</a:t>
            </a:r>
            <a:endParaRPr/>
          </a:p>
          <a:p>
            <a:pPr marL="384048" lvl="1" indent="-182880" algn="l" rtl="0">
              <a:lnSpc>
                <a:spcPct val="90000"/>
              </a:lnSpc>
              <a:spcBef>
                <a:spcPts val="400"/>
              </a:spcBef>
              <a:spcAft>
                <a:spcPts val="0"/>
              </a:spcAft>
              <a:buSzPts val="1800"/>
              <a:buChar char="►"/>
            </a:pPr>
            <a:r>
              <a:rPr lang="en-US"/>
              <a:t>Quality Assurance</a:t>
            </a:r>
            <a:endParaRPr/>
          </a:p>
          <a:p>
            <a:pPr marL="566928" lvl="2" indent="-182879" algn="l" rtl="0">
              <a:lnSpc>
                <a:spcPct val="90000"/>
              </a:lnSpc>
              <a:spcBef>
                <a:spcPts val="400"/>
              </a:spcBef>
              <a:spcAft>
                <a:spcPts val="0"/>
              </a:spcAft>
              <a:buSzPts val="1800"/>
              <a:buChar char="►"/>
            </a:pPr>
            <a:r>
              <a:rPr lang="en-US"/>
              <a:t>Enforce standards and techniques to improve process and prevent faults </a:t>
            </a:r>
            <a:endParaRPr/>
          </a:p>
          <a:p>
            <a:pPr marL="566928" lvl="2" indent="-182879" algn="l" rtl="0">
              <a:lnSpc>
                <a:spcPct val="90000"/>
              </a:lnSpc>
              <a:spcBef>
                <a:spcPts val="400"/>
              </a:spcBef>
              <a:spcAft>
                <a:spcPts val="0"/>
              </a:spcAft>
              <a:buSzPts val="1800"/>
              <a:buChar char="►"/>
            </a:pPr>
            <a:r>
              <a:rPr lang="en-US"/>
              <a:t>Monitors and guides throughout the SDLC to improve  software engineering practices</a:t>
            </a:r>
            <a:endParaRPr/>
          </a:p>
        </p:txBody>
      </p:sp>
      <p:sp>
        <p:nvSpPr>
          <p:cNvPr id="329" name="Google Shape;329;g132071ea513_0_34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30" name="Google Shape;330;g132071ea513_0_34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sp>
        <p:nvSpPr>
          <p:cNvPr id="331" name="Google Shape;331;g132071ea513_0_347"/>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Common Terminologies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32071ea513_0_35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Verification and Validation</a:t>
            </a:r>
            <a:endParaRPr/>
          </a:p>
        </p:txBody>
      </p:sp>
      <p:sp>
        <p:nvSpPr>
          <p:cNvPr id="337" name="Google Shape;337;g132071ea513_0_354"/>
          <p:cNvSpPr txBox="1">
            <a:spLocks noGrp="1"/>
          </p:cNvSpPr>
          <p:nvPr>
            <p:ph type="body" idx="1"/>
          </p:nvPr>
        </p:nvSpPr>
        <p:spPr>
          <a:xfrm>
            <a:off x="1097276" y="1845725"/>
            <a:ext cx="3029400" cy="4023300"/>
          </a:xfrm>
          <a:prstGeom prst="rect">
            <a:avLst/>
          </a:prstGeom>
          <a:noFill/>
          <a:ln>
            <a:noFill/>
          </a:ln>
        </p:spPr>
        <p:txBody>
          <a:bodyPr spcFirstLastPara="1" wrap="square" lIns="0" tIns="45700" rIns="0" bIns="45700" anchor="t" anchorCtr="0">
            <a:normAutofit fontScale="92500" lnSpcReduction="10000"/>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Verification</a:t>
            </a:r>
            <a:endParaRPr dirty="0"/>
          </a:p>
          <a:p>
            <a:pPr marL="566928" lvl="2" indent="-182879" algn="l" rtl="0">
              <a:lnSpc>
                <a:spcPct val="90000"/>
              </a:lnSpc>
              <a:spcBef>
                <a:spcPts val="400"/>
              </a:spcBef>
              <a:spcAft>
                <a:spcPts val="0"/>
              </a:spcAft>
              <a:buSzPts val="1800"/>
              <a:buChar char="►"/>
            </a:pPr>
            <a:r>
              <a:rPr lang="en-US" dirty="0"/>
              <a:t>Confirmation by examination and through provision of objective evidence that specified requirements for each phase of SDLC have been fulfilled</a:t>
            </a:r>
            <a:endParaRPr dirty="0"/>
          </a:p>
          <a:p>
            <a:pPr marL="384048" lvl="1" indent="-182880" algn="l" rtl="0">
              <a:lnSpc>
                <a:spcPct val="90000"/>
              </a:lnSpc>
              <a:spcBef>
                <a:spcPts val="400"/>
              </a:spcBef>
              <a:spcAft>
                <a:spcPts val="0"/>
              </a:spcAft>
              <a:buSzPts val="1800"/>
              <a:buChar char="►"/>
            </a:pPr>
            <a:r>
              <a:rPr lang="en-US" dirty="0"/>
              <a:t>Validation</a:t>
            </a:r>
            <a:endParaRPr dirty="0"/>
          </a:p>
          <a:p>
            <a:pPr marL="566928" lvl="2" indent="-182879" algn="l" rtl="0">
              <a:lnSpc>
                <a:spcPct val="90000"/>
              </a:lnSpc>
              <a:spcBef>
                <a:spcPts val="400"/>
              </a:spcBef>
              <a:spcAft>
                <a:spcPts val="0"/>
              </a:spcAft>
              <a:buSzPts val="1800"/>
              <a:buChar char="►"/>
            </a:pPr>
            <a:r>
              <a:rPr lang="en-US" dirty="0"/>
              <a:t>Confirmation by examination and through provision of objective evidence that the requirements for a specific intended use or application have been fulfilled.</a:t>
            </a:r>
            <a:endParaRPr dirty="0"/>
          </a:p>
        </p:txBody>
      </p:sp>
      <p:sp>
        <p:nvSpPr>
          <p:cNvPr id="338" name="Google Shape;338;g132071ea513_0_35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39" name="Google Shape;339;g132071ea513_0_35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14</a:t>
            </a:fld>
            <a:endParaRPr/>
          </a:p>
        </p:txBody>
      </p:sp>
      <p:sp>
        <p:nvSpPr>
          <p:cNvPr id="341" name="Google Shape;341;g132071ea513_0_354"/>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Common Terminologies</a:t>
            </a:r>
            <a:endParaRPr/>
          </a:p>
        </p:txBody>
      </p:sp>
      <p:pic>
        <p:nvPicPr>
          <p:cNvPr id="340" name="Google Shape;340;g132071ea513_0_354"/>
          <p:cNvPicPr preferRelativeResize="0"/>
          <p:nvPr/>
        </p:nvPicPr>
        <p:blipFill rotWithShape="1">
          <a:blip r:embed="rId3">
            <a:alphaModFix/>
          </a:blip>
          <a:srcRect/>
          <a:stretch/>
        </p:blipFill>
        <p:spPr>
          <a:xfrm>
            <a:off x="4197023" y="2480248"/>
            <a:ext cx="7636875" cy="3133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132071ea513_0_368"/>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Static and Dynamic Testing</a:t>
            </a:r>
            <a:endParaRPr/>
          </a:p>
        </p:txBody>
      </p:sp>
      <p:sp>
        <p:nvSpPr>
          <p:cNvPr id="347" name="Google Shape;347;g132071ea513_0_368"/>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Static Testing</a:t>
            </a:r>
            <a:endParaRPr dirty="0"/>
          </a:p>
          <a:p>
            <a:pPr marL="566928" lvl="2" indent="-182879" algn="l" rtl="0">
              <a:lnSpc>
                <a:spcPct val="90000"/>
              </a:lnSpc>
              <a:spcBef>
                <a:spcPts val="400"/>
              </a:spcBef>
              <a:spcAft>
                <a:spcPts val="0"/>
              </a:spcAft>
              <a:buSzPts val="1800"/>
              <a:buChar char="►"/>
            </a:pPr>
            <a:r>
              <a:rPr lang="en-US" dirty="0"/>
              <a:t>Testing of a software development artifact, e.g., requirements, design or code, without execution of these artifacts, e.g., reviews or static analysis</a:t>
            </a:r>
            <a:endParaRPr dirty="0"/>
          </a:p>
          <a:p>
            <a:pPr marL="384048" lvl="1" indent="-182880" algn="l" rtl="0">
              <a:lnSpc>
                <a:spcPct val="90000"/>
              </a:lnSpc>
              <a:spcBef>
                <a:spcPts val="400"/>
              </a:spcBef>
              <a:spcAft>
                <a:spcPts val="0"/>
              </a:spcAft>
              <a:buSzPts val="1800"/>
              <a:buChar char="►"/>
            </a:pPr>
            <a:r>
              <a:rPr lang="en-US" dirty="0"/>
              <a:t>Dynamic Testing</a:t>
            </a:r>
            <a:endParaRPr dirty="0"/>
          </a:p>
          <a:p>
            <a:pPr marL="566928" lvl="2" indent="-182879" algn="l" rtl="0">
              <a:lnSpc>
                <a:spcPct val="90000"/>
              </a:lnSpc>
              <a:spcBef>
                <a:spcPts val="400"/>
              </a:spcBef>
              <a:spcAft>
                <a:spcPts val="0"/>
              </a:spcAft>
              <a:buSzPts val="1800"/>
              <a:buChar char="►"/>
            </a:pPr>
            <a:r>
              <a:rPr lang="en-US" dirty="0"/>
              <a:t>Testing that involves the execution of the software of a component or system.</a:t>
            </a:r>
          </a:p>
          <a:p>
            <a:pPr marL="566928" lvl="2" indent="-182879" algn="l" rtl="0">
              <a:lnSpc>
                <a:spcPct val="90000"/>
              </a:lnSpc>
              <a:spcBef>
                <a:spcPts val="400"/>
              </a:spcBef>
              <a:spcAft>
                <a:spcPts val="0"/>
              </a:spcAft>
              <a:buSzPts val="1800"/>
              <a:buChar char="►"/>
            </a:pPr>
            <a:endParaRPr dirty="0">
              <a:solidFill>
                <a:schemeClr val="bg1">
                  <a:lumMod val="10000"/>
                </a:schemeClr>
              </a:solidFill>
            </a:endParaRPr>
          </a:p>
        </p:txBody>
      </p:sp>
      <p:sp>
        <p:nvSpPr>
          <p:cNvPr id="348" name="Google Shape;348;g132071ea513_0_368"/>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49" name="Google Shape;349;g132071ea513_0_36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15</a:t>
            </a:fld>
            <a:endParaRPr/>
          </a:p>
        </p:txBody>
      </p:sp>
      <p:sp>
        <p:nvSpPr>
          <p:cNvPr id="350" name="Google Shape;350;g132071ea513_0_368"/>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Common Terminologies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32071ea513_0_37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dirty="0"/>
              <a:t>Quality as defined by ISO 25010</a:t>
            </a:r>
            <a:endParaRPr dirty="0"/>
          </a:p>
        </p:txBody>
      </p:sp>
      <p:sp>
        <p:nvSpPr>
          <p:cNvPr id="356" name="Google Shape;356;g132071ea513_0_37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57" name="Google Shape;357;g132071ea513_0_37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16</a:t>
            </a:fld>
            <a:endParaRPr/>
          </a:p>
        </p:txBody>
      </p:sp>
      <p:sp>
        <p:nvSpPr>
          <p:cNvPr id="359" name="Google Shape;359;g132071ea513_0_375"/>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Common Terminologies</a:t>
            </a:r>
            <a:endParaRPr/>
          </a:p>
        </p:txBody>
      </p:sp>
      <p:pic>
        <p:nvPicPr>
          <p:cNvPr id="358" name="Google Shape;358;g132071ea513_0_375" descr="Image result for ISO 25010"/>
          <p:cNvPicPr preferRelativeResize="0"/>
          <p:nvPr/>
        </p:nvPicPr>
        <p:blipFill rotWithShape="1">
          <a:blip r:embed="rId3">
            <a:alphaModFix/>
          </a:blip>
          <a:srcRect/>
          <a:stretch/>
        </p:blipFill>
        <p:spPr>
          <a:xfrm>
            <a:off x="946329" y="2880718"/>
            <a:ext cx="10887831" cy="2868013"/>
          </a:xfrm>
          <a:prstGeom prst="rect">
            <a:avLst/>
          </a:prstGeom>
          <a:noFill/>
          <a:ln>
            <a:noFill/>
          </a:ln>
        </p:spPr>
      </p:pic>
      <p:sp>
        <p:nvSpPr>
          <p:cNvPr id="2" name="TextBox 1">
            <a:extLst>
              <a:ext uri="{FF2B5EF4-FFF2-40B4-BE49-F238E27FC236}">
                <a16:creationId xmlns:a16="http://schemas.microsoft.com/office/drawing/2014/main" id="{CFA36FAA-10AC-4316-B5B8-93CB644D8191}"/>
              </a:ext>
            </a:extLst>
          </p:cNvPr>
          <p:cNvSpPr txBox="1"/>
          <p:nvPr/>
        </p:nvSpPr>
        <p:spPr>
          <a:xfrm>
            <a:off x="1029457" y="2069078"/>
            <a:ext cx="10887831" cy="338554"/>
          </a:xfrm>
          <a:prstGeom prst="rect">
            <a:avLst/>
          </a:prstGeom>
          <a:noFill/>
        </p:spPr>
        <p:txBody>
          <a:bodyPr wrap="square" rtlCol="0">
            <a:spAutoFit/>
          </a:bodyPr>
          <a:lstStyle/>
          <a:p>
            <a:r>
              <a:rPr lang="en-US" sz="1600" b="1" dirty="0"/>
              <a:t>Provide consistent terminology for specifying, measuring and evaluating system and software product quality</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132071ea513_0_389"/>
          <p:cNvSpPr txBox="1">
            <a:spLocks noGrp="1"/>
          </p:cNvSpPr>
          <p:nvPr>
            <p:ph type="ctr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Who are Software Tester</a:t>
            </a:r>
            <a:endParaRPr/>
          </a:p>
        </p:txBody>
      </p:sp>
      <p:sp>
        <p:nvSpPr>
          <p:cNvPr id="365" name="Google Shape;365;g132071ea513_0_38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66" name="Google Shape;366;g132071ea513_0_38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0"/>
        <p:cNvGrpSpPr/>
        <p:nvPr/>
      </p:nvGrpSpPr>
      <p:grpSpPr>
        <a:xfrm>
          <a:off x="0" y="0"/>
          <a:ext cx="0" cy="0"/>
          <a:chOff x="0" y="0"/>
          <a:chExt cx="0" cy="0"/>
        </a:xfrm>
      </p:grpSpPr>
      <p:sp>
        <p:nvSpPr>
          <p:cNvPr id="371" name="Google Shape;371;g132071ea513_0_470"/>
          <p:cNvSpPr txBox="1">
            <a:spLocks noGrp="1"/>
          </p:cNvSpPr>
          <p:nvPr>
            <p:ph type="title"/>
          </p:nvPr>
        </p:nvSpPr>
        <p:spPr>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Skill / Knowledge required to fulfill the QA role</a:t>
            </a:r>
            <a:endParaRPr/>
          </a:p>
        </p:txBody>
      </p:sp>
      <p:sp>
        <p:nvSpPr>
          <p:cNvPr id="372" name="Google Shape;372;g132071ea513_0_47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73" name="Google Shape;373;g132071ea513_0_47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18</a:t>
            </a:fld>
            <a:endParaRPr/>
          </a:p>
        </p:txBody>
      </p:sp>
      <p:sp>
        <p:nvSpPr>
          <p:cNvPr id="375" name="Google Shape;375;g132071ea513_0_470"/>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Technical Skills</a:t>
            </a:r>
            <a:endParaRPr/>
          </a:p>
        </p:txBody>
      </p:sp>
      <p:pic>
        <p:nvPicPr>
          <p:cNvPr id="374" name="Google Shape;374;g132071ea513_0_470" descr="QA Process incorporated with SDLC"/>
          <p:cNvPicPr preferRelativeResize="0"/>
          <p:nvPr/>
        </p:nvPicPr>
        <p:blipFill rotWithShape="1">
          <a:blip r:embed="rId3">
            <a:alphaModFix/>
          </a:blip>
          <a:srcRect/>
          <a:stretch/>
        </p:blipFill>
        <p:spPr>
          <a:xfrm>
            <a:off x="1557125" y="592775"/>
            <a:ext cx="8910600" cy="405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380" name="Google Shape;380;g132071ea513_0_496"/>
          <p:cNvSpPr txBox="1">
            <a:spLocks noGrp="1"/>
          </p:cNvSpPr>
          <p:nvPr>
            <p:ph type="title"/>
          </p:nvPr>
        </p:nvSpPr>
        <p:spPr>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Domain knowledge required for better testing</a:t>
            </a:r>
            <a:endParaRPr/>
          </a:p>
        </p:txBody>
      </p:sp>
      <p:sp>
        <p:nvSpPr>
          <p:cNvPr id="381" name="Google Shape;381;g132071ea513_0_49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82" name="Google Shape;382;g132071ea513_0_49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sp>
        <p:nvSpPr>
          <p:cNvPr id="384" name="Google Shape;384;g132071ea513_0_496"/>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Technical Skills</a:t>
            </a:r>
            <a:endParaRPr/>
          </a:p>
        </p:txBody>
      </p:sp>
      <p:pic>
        <p:nvPicPr>
          <p:cNvPr id="383" name="Google Shape;383;g132071ea513_0_496"/>
          <p:cNvPicPr preferRelativeResize="0"/>
          <p:nvPr/>
        </p:nvPicPr>
        <p:blipFill rotWithShape="1">
          <a:blip r:embed="rId3">
            <a:alphaModFix/>
          </a:blip>
          <a:srcRect l="5762" t="12966" r="4623" b="11253"/>
          <a:stretch/>
        </p:blipFill>
        <p:spPr>
          <a:xfrm>
            <a:off x="2579525" y="539250"/>
            <a:ext cx="6634824" cy="4227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32002541ac_0_0"/>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Table of Content</a:t>
            </a:r>
            <a:endParaRPr/>
          </a:p>
        </p:txBody>
      </p:sp>
      <p:sp>
        <p:nvSpPr>
          <p:cNvPr id="192" name="Google Shape;192;g132002541ac_0_0"/>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Introduction To Software Testing</a:t>
            </a:r>
            <a:endParaRPr dirty="0"/>
          </a:p>
          <a:p>
            <a:pPr marL="384048" lvl="1" indent="-182880" algn="l" rtl="0">
              <a:lnSpc>
                <a:spcPct val="90000"/>
              </a:lnSpc>
              <a:spcBef>
                <a:spcPts val="400"/>
              </a:spcBef>
              <a:spcAft>
                <a:spcPts val="0"/>
              </a:spcAft>
              <a:buSzPts val="1800"/>
              <a:buChar char="►"/>
            </a:pPr>
            <a:r>
              <a:rPr lang="en-US" dirty="0"/>
              <a:t>Who are Software Testers</a:t>
            </a:r>
            <a:endParaRPr dirty="0"/>
          </a:p>
          <a:p>
            <a:pPr marL="384048" lvl="1" indent="-182880" algn="l" rtl="0">
              <a:lnSpc>
                <a:spcPct val="90000"/>
              </a:lnSpc>
              <a:spcBef>
                <a:spcPts val="400"/>
              </a:spcBef>
              <a:spcAft>
                <a:spcPts val="0"/>
              </a:spcAft>
              <a:buSzPts val="1800"/>
              <a:buChar char="►"/>
            </a:pPr>
            <a:r>
              <a:rPr lang="en-US" dirty="0"/>
              <a:t>Overview of Applications and Systems</a:t>
            </a:r>
            <a:endParaRPr dirty="0"/>
          </a:p>
          <a:p>
            <a:pPr marL="384048" lvl="1" indent="-182880" algn="l" rtl="0">
              <a:lnSpc>
                <a:spcPct val="90000"/>
              </a:lnSpc>
              <a:spcBef>
                <a:spcPts val="400"/>
              </a:spcBef>
              <a:spcAft>
                <a:spcPts val="0"/>
              </a:spcAft>
              <a:buSzPts val="1800"/>
              <a:buChar char="►"/>
            </a:pPr>
            <a:r>
              <a:rPr lang="en-US" dirty="0"/>
              <a:t>Getting Started with Functional Testing</a:t>
            </a:r>
            <a:endParaRPr dirty="0"/>
          </a:p>
          <a:p>
            <a:pPr marL="384048" lvl="1" indent="-182880" algn="l" rtl="0">
              <a:lnSpc>
                <a:spcPct val="90000"/>
              </a:lnSpc>
              <a:spcBef>
                <a:spcPts val="400"/>
              </a:spcBef>
              <a:spcAft>
                <a:spcPts val="0"/>
              </a:spcAft>
              <a:buSzPts val="1800"/>
              <a:buChar char="►"/>
            </a:pPr>
            <a:r>
              <a:rPr lang="en-US" dirty="0"/>
              <a:t>Lab Exercise</a:t>
            </a:r>
            <a:endParaRPr dirty="0"/>
          </a:p>
        </p:txBody>
      </p:sp>
      <p:sp>
        <p:nvSpPr>
          <p:cNvPr id="193" name="Google Shape;193;g132002541ac_0_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194" name="Google Shape;194;g132002541ac_0_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a:t>
            </a:fld>
            <a:endParaRPr/>
          </a:p>
        </p:txBody>
      </p:sp>
      <p:sp>
        <p:nvSpPr>
          <p:cNvPr id="195" name="Google Shape;195;g132002541ac_0_0"/>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Introduction</a:t>
            </a:r>
            <a:endParaRPr/>
          </a:p>
        </p:txBody>
      </p:sp>
      <p:pic>
        <p:nvPicPr>
          <p:cNvPr id="3" name="Picture 2">
            <a:extLst>
              <a:ext uri="{FF2B5EF4-FFF2-40B4-BE49-F238E27FC236}">
                <a16:creationId xmlns:a16="http://schemas.microsoft.com/office/drawing/2014/main" id="{FADB2627-F81C-47BC-A43C-6819DC6D6032}"/>
              </a:ext>
            </a:extLst>
          </p:cNvPr>
          <p:cNvPicPr>
            <a:picLocks noChangeAspect="1"/>
          </p:cNvPicPr>
          <p:nvPr/>
        </p:nvPicPr>
        <p:blipFill>
          <a:blip r:embed="rId3"/>
          <a:stretch>
            <a:fillRect/>
          </a:stretch>
        </p:blipFill>
        <p:spPr>
          <a:xfrm>
            <a:off x="8765308" y="2902484"/>
            <a:ext cx="2676637" cy="26766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sp>
        <p:nvSpPr>
          <p:cNvPr id="389" name="Google Shape;389;g132071ea513_0_504"/>
          <p:cNvSpPr txBox="1">
            <a:spLocks noGrp="1"/>
          </p:cNvSpPr>
          <p:nvPr>
            <p:ph type="title"/>
          </p:nvPr>
        </p:nvSpPr>
        <p:spPr>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Tech stack knowledge required for QA</a:t>
            </a:r>
            <a:endParaRPr/>
          </a:p>
        </p:txBody>
      </p:sp>
      <p:sp>
        <p:nvSpPr>
          <p:cNvPr id="393" name="Google Shape;393;g132071ea513_0_504"/>
          <p:cNvSpPr txBox="1">
            <a:spLocks noGrp="1"/>
          </p:cNvSpPr>
          <p:nvPr>
            <p:ph type="body" idx="1"/>
          </p:nvPr>
        </p:nvSpPr>
        <p:spPr>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0"/>
              </a:spcBef>
              <a:spcAft>
                <a:spcPts val="0"/>
              </a:spcAft>
              <a:buSzPts val="1500"/>
              <a:buNone/>
            </a:pPr>
            <a:r>
              <a:rPr lang="en-US"/>
              <a:t>To optimize testing strategies and tools</a:t>
            </a:r>
            <a:endParaRPr/>
          </a:p>
        </p:txBody>
      </p:sp>
      <p:sp>
        <p:nvSpPr>
          <p:cNvPr id="390" name="Google Shape;390;g132071ea513_0_50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91" name="Google Shape;391;g132071ea513_0_50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20</a:t>
            </a:fld>
            <a:endParaRPr/>
          </a:p>
        </p:txBody>
      </p:sp>
      <p:sp>
        <p:nvSpPr>
          <p:cNvPr id="394" name="Google Shape;394;g132071ea513_0_504"/>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Technical Skills</a:t>
            </a:r>
            <a:endParaRPr/>
          </a:p>
        </p:txBody>
      </p:sp>
      <p:pic>
        <p:nvPicPr>
          <p:cNvPr id="392" name="Google Shape;392;g132071ea513_0_504"/>
          <p:cNvPicPr preferRelativeResize="0"/>
          <p:nvPr/>
        </p:nvPicPr>
        <p:blipFill rotWithShape="1">
          <a:blip r:embed="rId3">
            <a:alphaModFix/>
          </a:blip>
          <a:srcRect t="2052" b="14855"/>
          <a:stretch/>
        </p:blipFill>
        <p:spPr>
          <a:xfrm>
            <a:off x="2234625" y="762223"/>
            <a:ext cx="7628901" cy="3317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8"/>
        <p:cNvGrpSpPr/>
        <p:nvPr/>
      </p:nvGrpSpPr>
      <p:grpSpPr>
        <a:xfrm>
          <a:off x="0" y="0"/>
          <a:ext cx="0" cy="0"/>
          <a:chOff x="0" y="0"/>
          <a:chExt cx="0" cy="0"/>
        </a:xfrm>
      </p:grpSpPr>
      <p:sp>
        <p:nvSpPr>
          <p:cNvPr id="399" name="Google Shape;399;g132071ea513_0_513"/>
          <p:cNvSpPr txBox="1">
            <a:spLocks noGrp="1"/>
          </p:cNvSpPr>
          <p:nvPr>
            <p:ph type="title"/>
          </p:nvPr>
        </p:nvSpPr>
        <p:spPr>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Understanding of available tools for QAs</a:t>
            </a:r>
            <a:endParaRPr/>
          </a:p>
        </p:txBody>
      </p:sp>
      <p:sp>
        <p:nvSpPr>
          <p:cNvPr id="400" name="Google Shape;400;g132071ea513_0_513"/>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01" name="Google Shape;401;g132071ea513_0_51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sp>
        <p:nvSpPr>
          <p:cNvPr id="403" name="Google Shape;403;g132071ea513_0_513"/>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Technical Skills</a:t>
            </a:r>
            <a:endParaRPr/>
          </a:p>
        </p:txBody>
      </p:sp>
      <p:pic>
        <p:nvPicPr>
          <p:cNvPr id="402" name="Google Shape;402;g132071ea513_0_513" descr="A picture containing company name&#10;&#10;Description automatically generated"/>
          <p:cNvPicPr preferRelativeResize="0"/>
          <p:nvPr/>
        </p:nvPicPr>
        <p:blipFill rotWithShape="1">
          <a:blip r:embed="rId3">
            <a:alphaModFix/>
          </a:blip>
          <a:srcRect/>
          <a:stretch/>
        </p:blipFill>
        <p:spPr>
          <a:xfrm>
            <a:off x="1514611" y="634925"/>
            <a:ext cx="9162788" cy="421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sp>
        <p:nvSpPr>
          <p:cNvPr id="409" name="Google Shape;409;g132071ea513_0_530"/>
          <p:cNvSpPr txBox="1">
            <a:spLocks noGrp="1"/>
          </p:cNvSpPr>
          <p:nvPr>
            <p:ph type="title"/>
          </p:nvPr>
        </p:nvSpPr>
        <p:spPr>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Good Analytical skills</a:t>
            </a:r>
            <a:endParaRPr/>
          </a:p>
        </p:txBody>
      </p:sp>
      <p:sp>
        <p:nvSpPr>
          <p:cNvPr id="416" name="Google Shape;416;g132071ea513_0_530"/>
          <p:cNvSpPr txBox="1">
            <a:spLocks noGrp="1"/>
          </p:cNvSpPr>
          <p:nvPr>
            <p:ph type="body" idx="1"/>
          </p:nvPr>
        </p:nvSpPr>
        <p:spPr>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0"/>
              </a:spcBef>
              <a:spcAft>
                <a:spcPts val="0"/>
              </a:spcAft>
              <a:buSzPts val="1500"/>
              <a:buNone/>
            </a:pPr>
            <a:r>
              <a:rPr lang="en-US"/>
              <a:t>Detailed oriented and ability to put himself in shoes of multiple users</a:t>
            </a:r>
            <a:endParaRPr/>
          </a:p>
        </p:txBody>
      </p:sp>
      <p:sp>
        <p:nvSpPr>
          <p:cNvPr id="410" name="Google Shape;410;g132071ea513_0_53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11" name="Google Shape;411;g132071ea513_0_5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22</a:t>
            </a:fld>
            <a:endParaRPr/>
          </a:p>
        </p:txBody>
      </p:sp>
      <p:sp>
        <p:nvSpPr>
          <p:cNvPr id="417" name="Google Shape;417;g132071ea513_0_530"/>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Soft Skills</a:t>
            </a:r>
            <a:endParaRPr/>
          </a:p>
        </p:txBody>
      </p:sp>
      <p:pic>
        <p:nvPicPr>
          <p:cNvPr id="412" name="Google Shape;412;g132071ea513_0_530"/>
          <p:cNvPicPr preferRelativeResize="0"/>
          <p:nvPr/>
        </p:nvPicPr>
        <p:blipFill rotWithShape="1">
          <a:blip r:embed="rId3">
            <a:alphaModFix/>
          </a:blip>
          <a:srcRect l="3266" r="2313" b="7595"/>
          <a:stretch/>
        </p:blipFill>
        <p:spPr>
          <a:xfrm>
            <a:off x="3399714" y="950227"/>
            <a:ext cx="5392501" cy="29353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132071ea513_0_530"/>
          <p:cNvSpPr/>
          <p:nvPr/>
        </p:nvSpPr>
        <p:spPr>
          <a:xfrm>
            <a:off x="3489865" y="777358"/>
            <a:ext cx="5212200" cy="3004800"/>
          </a:xfrm>
          <a:prstGeom prst="rect">
            <a:avLst/>
          </a:prstGeom>
          <a:solidFill>
            <a:srgbClr val="C7EB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g132071ea513_0_530"/>
          <p:cNvSpPr txBox="1">
            <a:spLocks noGrp="1"/>
          </p:cNvSpPr>
          <p:nvPr>
            <p:ph type="title"/>
          </p:nvPr>
        </p:nvSpPr>
        <p:spPr>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Good Analytical skills</a:t>
            </a:r>
            <a:endParaRPr/>
          </a:p>
        </p:txBody>
      </p:sp>
      <p:sp>
        <p:nvSpPr>
          <p:cNvPr id="416" name="Google Shape;416;g132071ea513_0_530"/>
          <p:cNvSpPr txBox="1">
            <a:spLocks noGrp="1"/>
          </p:cNvSpPr>
          <p:nvPr>
            <p:ph type="body" idx="1"/>
          </p:nvPr>
        </p:nvSpPr>
        <p:spPr>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0"/>
              </a:spcBef>
              <a:spcAft>
                <a:spcPts val="0"/>
              </a:spcAft>
              <a:buSzPts val="1500"/>
              <a:buNone/>
            </a:pPr>
            <a:r>
              <a:rPr lang="en-US"/>
              <a:t>Detailed oriented and ability to put himself in shoes of multiple users</a:t>
            </a:r>
            <a:endParaRPr/>
          </a:p>
        </p:txBody>
      </p:sp>
      <p:sp>
        <p:nvSpPr>
          <p:cNvPr id="410" name="Google Shape;410;g132071ea513_0_53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11" name="Google Shape;411;g132071ea513_0_5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23</a:t>
            </a:fld>
            <a:endParaRPr/>
          </a:p>
        </p:txBody>
      </p:sp>
      <p:sp>
        <p:nvSpPr>
          <p:cNvPr id="417" name="Google Shape;417;g132071ea513_0_530"/>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Soft Skills</a:t>
            </a:r>
            <a:endParaRPr/>
          </a:p>
        </p:txBody>
      </p:sp>
      <p:pic>
        <p:nvPicPr>
          <p:cNvPr id="413" name="Google Shape;413;g132071ea513_0_530"/>
          <p:cNvPicPr preferRelativeResize="0"/>
          <p:nvPr/>
        </p:nvPicPr>
        <p:blipFill rotWithShape="1">
          <a:blip r:embed="rId3">
            <a:alphaModFix/>
          </a:blip>
          <a:srcRect/>
          <a:stretch/>
        </p:blipFill>
        <p:spPr>
          <a:xfrm>
            <a:off x="3892225" y="1726049"/>
            <a:ext cx="1200150" cy="981075"/>
          </a:xfrm>
          <a:prstGeom prst="rect">
            <a:avLst/>
          </a:prstGeom>
          <a:noFill/>
          <a:ln>
            <a:noFill/>
          </a:ln>
        </p:spPr>
      </p:pic>
      <p:sp>
        <p:nvSpPr>
          <p:cNvPr id="414" name="Google Shape;414;g132071ea513_0_530"/>
          <p:cNvSpPr txBox="1"/>
          <p:nvPr/>
        </p:nvSpPr>
        <p:spPr>
          <a:xfrm>
            <a:off x="5320975" y="903621"/>
            <a:ext cx="1875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SQA Puzzle</a:t>
            </a:r>
            <a:endParaRPr sz="2400" b="0" i="0" u="none" strike="noStrike" cap="none" dirty="0">
              <a:solidFill>
                <a:srgbClr val="000000"/>
              </a:solidFill>
              <a:latin typeface="Arial"/>
              <a:ea typeface="Arial"/>
              <a:cs typeface="Arial"/>
              <a:sym typeface="Arial"/>
            </a:endParaRPr>
          </a:p>
        </p:txBody>
      </p:sp>
      <p:sp>
        <p:nvSpPr>
          <p:cNvPr id="415" name="Google Shape;415;g132071ea513_0_530"/>
          <p:cNvSpPr txBox="1"/>
          <p:nvPr/>
        </p:nvSpPr>
        <p:spPr>
          <a:xfrm>
            <a:off x="5332700" y="1665596"/>
            <a:ext cx="31419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 designer developed the color coding as shown on left for a health system that was to be installed in hospitals for patients use.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QA rejected the design. Why?</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21700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1"/>
        <p:cNvGrpSpPr/>
        <p:nvPr/>
      </p:nvGrpSpPr>
      <p:grpSpPr>
        <a:xfrm>
          <a:off x="0" y="0"/>
          <a:ext cx="0" cy="0"/>
          <a:chOff x="0" y="0"/>
          <a:chExt cx="0" cy="0"/>
        </a:xfrm>
      </p:grpSpPr>
      <p:sp>
        <p:nvSpPr>
          <p:cNvPr id="422" name="Google Shape;422;g132071ea513_0_543"/>
          <p:cNvSpPr txBox="1">
            <a:spLocks noGrp="1"/>
          </p:cNvSpPr>
          <p:nvPr>
            <p:ph type="title"/>
          </p:nvPr>
        </p:nvSpPr>
        <p:spPr>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Good Communication skills</a:t>
            </a:r>
            <a:endParaRPr/>
          </a:p>
        </p:txBody>
      </p:sp>
      <p:sp>
        <p:nvSpPr>
          <p:cNvPr id="425" name="Google Shape;425;g132071ea513_0_543"/>
          <p:cNvSpPr txBox="1">
            <a:spLocks noGrp="1"/>
          </p:cNvSpPr>
          <p:nvPr>
            <p:ph type="body" idx="1"/>
          </p:nvPr>
        </p:nvSpPr>
        <p:spPr>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0"/>
              </a:spcBef>
              <a:spcAft>
                <a:spcPts val="0"/>
              </a:spcAft>
              <a:buSzPts val="1500"/>
              <a:buNone/>
            </a:pPr>
            <a:r>
              <a:rPr lang="en-US"/>
              <a:t>Understanding yet persuasive</a:t>
            </a:r>
            <a:endParaRPr/>
          </a:p>
        </p:txBody>
      </p:sp>
      <p:sp>
        <p:nvSpPr>
          <p:cNvPr id="423" name="Google Shape;423;g132071ea513_0_543"/>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24" name="Google Shape;424;g132071ea513_0_54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24</a:t>
            </a:fld>
            <a:endParaRPr/>
          </a:p>
        </p:txBody>
      </p:sp>
      <p:sp>
        <p:nvSpPr>
          <p:cNvPr id="427" name="Google Shape;427;g132071ea513_0_543"/>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Soft Skills</a:t>
            </a:r>
            <a:endParaRPr/>
          </a:p>
        </p:txBody>
      </p:sp>
      <p:pic>
        <p:nvPicPr>
          <p:cNvPr id="426" name="Google Shape;426;g132071ea513_0_543"/>
          <p:cNvPicPr preferRelativeResize="0"/>
          <p:nvPr/>
        </p:nvPicPr>
        <p:blipFill rotWithShape="1">
          <a:blip r:embed="rId3">
            <a:alphaModFix/>
          </a:blip>
          <a:srcRect/>
          <a:stretch/>
        </p:blipFill>
        <p:spPr>
          <a:xfrm>
            <a:off x="3441475" y="928500"/>
            <a:ext cx="5309000" cy="3631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sp>
        <p:nvSpPr>
          <p:cNvPr id="432" name="Google Shape;432;g132071ea513_0_522"/>
          <p:cNvSpPr txBox="1">
            <a:spLocks noGrp="1"/>
          </p:cNvSpPr>
          <p:nvPr>
            <p:ph type="title"/>
          </p:nvPr>
        </p:nvSpPr>
        <p:spPr>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A Good software tester</a:t>
            </a:r>
            <a:endParaRPr/>
          </a:p>
        </p:txBody>
      </p:sp>
      <p:sp>
        <p:nvSpPr>
          <p:cNvPr id="433" name="Google Shape;433;g132071ea513_0_52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34" name="Google Shape;434;g132071ea513_0_52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25</a:t>
            </a:fld>
            <a:endParaRPr/>
          </a:p>
        </p:txBody>
      </p:sp>
      <p:sp>
        <p:nvSpPr>
          <p:cNvPr id="436" name="Google Shape;436;g132071ea513_0_522"/>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Soft Skills</a:t>
            </a:r>
            <a:endParaRPr/>
          </a:p>
        </p:txBody>
      </p:sp>
      <p:pic>
        <p:nvPicPr>
          <p:cNvPr id="435" name="Google Shape;435;g132071ea513_0_522" descr="Image result for Software developer and tester"/>
          <p:cNvPicPr preferRelativeResize="0"/>
          <p:nvPr/>
        </p:nvPicPr>
        <p:blipFill rotWithShape="1">
          <a:blip r:embed="rId3">
            <a:alphaModFix/>
          </a:blip>
          <a:srcRect/>
          <a:stretch/>
        </p:blipFill>
        <p:spPr>
          <a:xfrm>
            <a:off x="3124200" y="901199"/>
            <a:ext cx="5943600" cy="3600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35986568d4_2_44"/>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Exercise</a:t>
            </a:r>
            <a:endParaRPr/>
          </a:p>
        </p:txBody>
      </p:sp>
      <p:sp>
        <p:nvSpPr>
          <p:cNvPr id="458" name="Google Shape;458;g135986568d4_2_4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59" name="Google Shape;459;g135986568d4_2_4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26</a:t>
            </a:fld>
            <a:endParaRPr/>
          </a:p>
        </p:txBody>
      </p:sp>
      <p:sp>
        <p:nvSpPr>
          <p:cNvPr id="460" name="Google Shape;460;g135986568d4_2_44"/>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461" name="Google Shape;461;g135986568d4_2_44"/>
          <p:cNvSpPr txBox="1">
            <a:spLocks noGrp="1"/>
          </p:cNvSpPr>
          <p:nvPr>
            <p:ph type="body" idx="4294967295"/>
          </p:nvPr>
        </p:nvSpPr>
        <p:spPr>
          <a:xfrm>
            <a:off x="2133600" y="1846263"/>
            <a:ext cx="10058400" cy="3540125"/>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What do you understand of completeness, correctness and appropriateness of Software functional requirement</a:t>
            </a:r>
            <a:endParaRPr dirty="0"/>
          </a:p>
          <a:p>
            <a:pPr marL="384048" lvl="1" indent="-182880" algn="l" rtl="0">
              <a:lnSpc>
                <a:spcPct val="90000"/>
              </a:lnSpc>
              <a:spcBef>
                <a:spcPts val="400"/>
              </a:spcBef>
              <a:spcAft>
                <a:spcPts val="0"/>
              </a:spcAft>
              <a:buSzPts val="1800"/>
              <a:buChar char="►"/>
            </a:pPr>
            <a:r>
              <a:rPr lang="en-US" dirty="0"/>
              <a:t>Can you identify any gap(s) in following requirements</a:t>
            </a:r>
            <a:endParaRPr dirty="0"/>
          </a:p>
          <a:p>
            <a:pPr marL="1371600" lvl="2" indent="-317500" algn="l" rtl="0">
              <a:lnSpc>
                <a:spcPct val="90000"/>
              </a:lnSpc>
              <a:spcBef>
                <a:spcPts val="400"/>
              </a:spcBef>
              <a:spcAft>
                <a:spcPts val="0"/>
              </a:spcAft>
              <a:buSzPts val="1400"/>
              <a:buChar char="►"/>
            </a:pPr>
            <a:r>
              <a:rPr lang="en-US" dirty="0"/>
              <a:t>You are building a solar system rental solution that will be rented to needy/elderly people living in rural areas of Pakistan. The solution is tech-driven and therefore the solution consists of a mobile app. That first release, monthly billing, payments and notifications can only be done through mobile app. They will get in-app notifications for pending payments based on their usage. They can report any issues/complains through app. They will also be able to make payment through the mobile app. The solution In-app supports credit card payments only. Different usage and analytical data is sent from devices to central servers through GSM (mobile SIM).</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35986568d4_2_55"/>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Exercise</a:t>
            </a:r>
            <a:endParaRPr/>
          </a:p>
        </p:txBody>
      </p:sp>
      <p:sp>
        <p:nvSpPr>
          <p:cNvPr id="467" name="Google Shape;467;g135986568d4_2_5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68" name="Google Shape;468;g135986568d4_2_5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27</a:t>
            </a:fld>
            <a:endParaRPr/>
          </a:p>
        </p:txBody>
      </p:sp>
      <p:sp>
        <p:nvSpPr>
          <p:cNvPr id="469" name="Google Shape;469;g135986568d4_2_55"/>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470" name="Google Shape;470;g135986568d4_2_55"/>
          <p:cNvSpPr txBox="1">
            <a:spLocks noGrp="1"/>
          </p:cNvSpPr>
          <p:nvPr>
            <p:ph type="body" idx="4294967295"/>
          </p:nvPr>
        </p:nvSpPr>
        <p:spPr>
          <a:xfrm>
            <a:off x="2133600" y="1846263"/>
            <a:ext cx="10058400" cy="2944812"/>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You feel that the performance of the website is slower on your mobile and you have reported the bug. But the performance seems fine when developers try to test on their machine. They are suggesting that the performance issue is because of your own mobile.</a:t>
            </a:r>
            <a:endParaRPr/>
          </a:p>
          <a:p>
            <a:pPr marL="1371600" lvl="2" indent="-342900" algn="l" rtl="0">
              <a:lnSpc>
                <a:spcPct val="90000"/>
              </a:lnSpc>
              <a:spcBef>
                <a:spcPts val="400"/>
              </a:spcBef>
              <a:spcAft>
                <a:spcPts val="0"/>
              </a:spcAft>
              <a:buSzPts val="1800"/>
              <a:buChar char="►"/>
            </a:pPr>
            <a:r>
              <a:rPr lang="en-US"/>
              <a:t>What would be your approach to follow up on this?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1317153c932_0_53"/>
          <p:cNvSpPr txBox="1">
            <a:spLocks noGrp="1"/>
          </p:cNvSpPr>
          <p:nvPr>
            <p:ph type="ctr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Applications and Systems</a:t>
            </a:r>
            <a:endParaRPr/>
          </a:p>
        </p:txBody>
      </p:sp>
      <p:sp>
        <p:nvSpPr>
          <p:cNvPr id="476" name="Google Shape;476;g1317153c932_0_53"/>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77" name="Google Shape;477;g1317153c932_0_5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sp>
        <p:nvSpPr>
          <p:cNvPr id="482" name="Google Shape;482;g132071ea513_0_557"/>
          <p:cNvSpPr txBox="1">
            <a:spLocks noGrp="1"/>
          </p:cNvSpPr>
          <p:nvPr>
            <p:ph type="title"/>
          </p:nvPr>
        </p:nvSpPr>
        <p:spPr>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2-tire and 3-tier Architecture</a:t>
            </a:r>
            <a:endParaRPr/>
          </a:p>
        </p:txBody>
      </p:sp>
      <p:sp>
        <p:nvSpPr>
          <p:cNvPr id="483" name="Google Shape;483;g132071ea513_0_55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84" name="Google Shape;484;g132071ea513_0_55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29</a:t>
            </a:fld>
            <a:endParaRPr/>
          </a:p>
        </p:txBody>
      </p:sp>
      <p:sp>
        <p:nvSpPr>
          <p:cNvPr id="486" name="Google Shape;486;g132071ea513_0_557"/>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Web Applications</a:t>
            </a:r>
            <a:endParaRPr/>
          </a:p>
        </p:txBody>
      </p:sp>
      <p:pic>
        <p:nvPicPr>
          <p:cNvPr id="485" name="Google Shape;485;g132071ea513_0_557"/>
          <p:cNvPicPr preferRelativeResize="0"/>
          <p:nvPr/>
        </p:nvPicPr>
        <p:blipFill rotWithShape="1">
          <a:blip r:embed="rId3">
            <a:alphaModFix/>
          </a:blip>
          <a:srcRect/>
          <a:stretch/>
        </p:blipFill>
        <p:spPr>
          <a:xfrm>
            <a:off x="3238500" y="902865"/>
            <a:ext cx="5715000" cy="373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1317153c932_0_0"/>
          <p:cNvSpPr txBox="1">
            <a:spLocks noGrp="1"/>
          </p:cNvSpPr>
          <p:nvPr>
            <p:ph type="ctr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Introduction to Software Testing</a:t>
            </a:r>
            <a:endParaRPr/>
          </a:p>
        </p:txBody>
      </p:sp>
      <p:sp>
        <p:nvSpPr>
          <p:cNvPr id="201" name="Google Shape;201;g1317153c932_0_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02" name="Google Shape;202;g1317153c932_0_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0"/>
        <p:cNvGrpSpPr/>
        <p:nvPr/>
      </p:nvGrpSpPr>
      <p:grpSpPr>
        <a:xfrm>
          <a:off x="0" y="0"/>
          <a:ext cx="0" cy="0"/>
          <a:chOff x="0" y="0"/>
          <a:chExt cx="0" cy="0"/>
        </a:xfrm>
      </p:grpSpPr>
      <p:sp>
        <p:nvSpPr>
          <p:cNvPr id="491" name="Google Shape;491;g132071ea513_3_3"/>
          <p:cNvSpPr txBox="1">
            <a:spLocks noGrp="1"/>
          </p:cNvSpPr>
          <p:nvPr>
            <p:ph type="title"/>
          </p:nvPr>
        </p:nvSpPr>
        <p:spPr>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Monolithic vs Micro-service architecture</a:t>
            </a:r>
            <a:endParaRPr/>
          </a:p>
        </p:txBody>
      </p:sp>
      <p:sp>
        <p:nvSpPr>
          <p:cNvPr id="492" name="Google Shape;492;g132071ea513_3_3"/>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93" name="Google Shape;493;g132071ea513_3_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30</a:t>
            </a:fld>
            <a:endParaRPr/>
          </a:p>
        </p:txBody>
      </p:sp>
      <p:sp>
        <p:nvSpPr>
          <p:cNvPr id="496" name="Google Shape;496;g132071ea513_3_3"/>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Web Applications</a:t>
            </a:r>
            <a:endParaRPr/>
          </a:p>
        </p:txBody>
      </p:sp>
      <p:pic>
        <p:nvPicPr>
          <p:cNvPr id="494" name="Google Shape;494;g132071ea513_3_3"/>
          <p:cNvPicPr preferRelativeResize="0"/>
          <p:nvPr/>
        </p:nvPicPr>
        <p:blipFill rotWithShape="1">
          <a:blip r:embed="rId3">
            <a:alphaModFix/>
          </a:blip>
          <a:srcRect/>
          <a:stretch/>
        </p:blipFill>
        <p:spPr>
          <a:xfrm>
            <a:off x="1583425" y="1201013"/>
            <a:ext cx="3252349" cy="3091426"/>
          </a:xfrm>
          <a:prstGeom prst="rect">
            <a:avLst/>
          </a:prstGeom>
          <a:noFill/>
          <a:ln>
            <a:noFill/>
          </a:ln>
        </p:spPr>
      </p:pic>
      <p:pic>
        <p:nvPicPr>
          <p:cNvPr id="495" name="Google Shape;495;g132071ea513_3_3"/>
          <p:cNvPicPr preferRelativeResize="0"/>
          <p:nvPr/>
        </p:nvPicPr>
        <p:blipFill rotWithShape="1">
          <a:blip r:embed="rId4">
            <a:alphaModFix/>
          </a:blip>
          <a:srcRect/>
          <a:stretch/>
        </p:blipFill>
        <p:spPr>
          <a:xfrm>
            <a:off x="6534000" y="651225"/>
            <a:ext cx="4224000" cy="4191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132071ea513_3_3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10" name="Google Shape;510;g132071ea513_3_3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31</a:t>
            </a:fld>
            <a:endParaRPr/>
          </a:p>
        </p:txBody>
      </p:sp>
      <p:sp>
        <p:nvSpPr>
          <p:cNvPr id="512" name="Google Shape;512;g132071ea513_3_39"/>
          <p:cNvSpPr txBox="1">
            <a:spLocks noGrp="1"/>
          </p:cNvSpPr>
          <p:nvPr>
            <p:ph type="title"/>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Mobile Applications</a:t>
            </a:r>
            <a:endParaRPr/>
          </a:p>
        </p:txBody>
      </p:sp>
      <p:pic>
        <p:nvPicPr>
          <p:cNvPr id="511" name="Google Shape;511;g132071ea513_3_39"/>
          <p:cNvPicPr preferRelativeResize="0"/>
          <p:nvPr/>
        </p:nvPicPr>
        <p:blipFill rotWithShape="1">
          <a:blip r:embed="rId3">
            <a:alphaModFix/>
          </a:blip>
          <a:srcRect/>
          <a:stretch/>
        </p:blipFill>
        <p:spPr>
          <a:xfrm>
            <a:off x="1019925" y="396900"/>
            <a:ext cx="10193075" cy="58983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6"/>
        <p:cNvGrpSpPr/>
        <p:nvPr/>
      </p:nvGrpSpPr>
      <p:grpSpPr>
        <a:xfrm>
          <a:off x="0" y="0"/>
          <a:ext cx="0" cy="0"/>
          <a:chOff x="0" y="0"/>
          <a:chExt cx="0" cy="0"/>
        </a:xfrm>
      </p:grpSpPr>
      <p:sp>
        <p:nvSpPr>
          <p:cNvPr id="517" name="Google Shape;517;g132071ea513_3_45"/>
          <p:cNvSpPr txBox="1">
            <a:spLocks noGrp="1"/>
          </p:cNvSpPr>
          <p:nvPr>
            <p:ph type="title"/>
          </p:nvPr>
        </p:nvSpPr>
        <p:spPr>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Mobile App with backend</a:t>
            </a:r>
            <a:endParaRPr/>
          </a:p>
        </p:txBody>
      </p:sp>
      <p:sp>
        <p:nvSpPr>
          <p:cNvPr id="521" name="Google Shape;521;g132071ea513_3_45"/>
          <p:cNvSpPr txBox="1">
            <a:spLocks noGrp="1"/>
          </p:cNvSpPr>
          <p:nvPr>
            <p:ph type="body" idx="1"/>
          </p:nvPr>
        </p:nvSpPr>
        <p:spPr>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0"/>
              </a:spcBef>
              <a:spcAft>
                <a:spcPts val="0"/>
              </a:spcAft>
              <a:buSzPts val="1500"/>
              <a:buNone/>
            </a:pPr>
            <a:r>
              <a:rPr lang="en-US"/>
              <a:t>App that dont need backend (calculator, compass, measurrr, etc.) vs App that need backend (Amazon, Creem, Netflix, etc.)</a:t>
            </a:r>
            <a:endParaRPr/>
          </a:p>
        </p:txBody>
      </p:sp>
      <p:sp>
        <p:nvSpPr>
          <p:cNvPr id="518" name="Google Shape;518;g132071ea513_3_4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19" name="Google Shape;519;g132071ea513_3_4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32</a:t>
            </a:fld>
            <a:endParaRPr/>
          </a:p>
        </p:txBody>
      </p:sp>
      <p:sp>
        <p:nvSpPr>
          <p:cNvPr id="522" name="Google Shape;522;g132071ea513_3_45"/>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Mobile Applications</a:t>
            </a:r>
            <a:endParaRPr/>
          </a:p>
        </p:txBody>
      </p:sp>
      <p:pic>
        <p:nvPicPr>
          <p:cNvPr id="520" name="Google Shape;520;g132071ea513_3_45"/>
          <p:cNvPicPr preferRelativeResize="0"/>
          <p:nvPr/>
        </p:nvPicPr>
        <p:blipFill rotWithShape="1">
          <a:blip r:embed="rId3">
            <a:alphaModFix/>
          </a:blip>
          <a:srcRect/>
          <a:stretch/>
        </p:blipFill>
        <p:spPr>
          <a:xfrm>
            <a:off x="2192200" y="621540"/>
            <a:ext cx="8837668" cy="39924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1317489e665_0_27"/>
          <p:cNvSpPr txBox="1">
            <a:spLocks noGrp="1"/>
          </p:cNvSpPr>
          <p:nvPr>
            <p:ph type="ctr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Getting Started with Functional Testing</a:t>
            </a:r>
            <a:endParaRPr/>
          </a:p>
        </p:txBody>
      </p:sp>
      <p:sp>
        <p:nvSpPr>
          <p:cNvPr id="528" name="Google Shape;528;g1317489e665_0_2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29" name="Google Shape;529;g1317489e665_0_2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132071ea513_3_6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dirty="0"/>
              <a:t>Example of Functional Testing</a:t>
            </a:r>
            <a:endParaRPr dirty="0"/>
          </a:p>
        </p:txBody>
      </p:sp>
      <p:sp>
        <p:nvSpPr>
          <p:cNvPr id="535" name="Google Shape;535;g132071ea513_3_6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36" name="Google Shape;536;g132071ea513_3_6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34</a:t>
            </a:fld>
            <a:endParaRPr/>
          </a:p>
        </p:txBody>
      </p:sp>
      <p:sp>
        <p:nvSpPr>
          <p:cNvPr id="538" name="Google Shape;538;g132071ea513_3_62"/>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539" name="Google Shape;539;g132071ea513_3_62"/>
          <p:cNvSpPr txBox="1">
            <a:spLocks noGrp="1"/>
          </p:cNvSpPr>
          <p:nvPr>
            <p:ph type="subTitle" idx="4294967295"/>
          </p:nvPr>
        </p:nvSpPr>
        <p:spPr>
          <a:xfrm>
            <a:off x="0" y="5746750"/>
            <a:ext cx="2690813"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2400"/>
              <a:buNone/>
            </a:pPr>
            <a:r>
              <a:rPr lang="en-US" b="1" dirty="0">
                <a:solidFill>
                  <a:srgbClr val="E69138"/>
                </a:solidFill>
              </a:rPr>
              <a:t>Are These Enough?</a:t>
            </a:r>
            <a:endParaRPr b="1" dirty="0">
              <a:solidFill>
                <a:srgbClr val="E69138"/>
              </a:solidFill>
            </a:endParaRPr>
          </a:p>
        </p:txBody>
      </p:sp>
      <p:graphicFrame>
        <p:nvGraphicFramePr>
          <p:cNvPr id="537" name="Google Shape;537;g132071ea513_3_62"/>
          <p:cNvGraphicFramePr/>
          <p:nvPr>
            <p:extLst>
              <p:ext uri="{D42A27DB-BD31-4B8C-83A1-F6EECF244321}">
                <p14:modId xmlns:p14="http://schemas.microsoft.com/office/powerpoint/2010/main" val="799772542"/>
              </p:ext>
            </p:extLst>
          </p:nvPr>
        </p:nvGraphicFramePr>
        <p:xfrm>
          <a:off x="1422505" y="2128896"/>
          <a:ext cx="9504875" cy="3523590"/>
        </p:xfrm>
        <a:graphic>
          <a:graphicData uri="http://schemas.openxmlformats.org/drawingml/2006/table">
            <a:tbl>
              <a:tblPr firstRow="1" bandRow="1">
                <a:noFill/>
                <a:tableStyleId>{D77CD86B-570A-4BA3-8699-62FFA94EB23F}</a:tableStyleId>
              </a:tblPr>
              <a:tblGrid>
                <a:gridCol w="1315450">
                  <a:extLst>
                    <a:ext uri="{9D8B030D-6E8A-4147-A177-3AD203B41FA5}">
                      <a16:colId xmlns:a16="http://schemas.microsoft.com/office/drawing/2014/main" val="20000"/>
                    </a:ext>
                  </a:extLst>
                </a:gridCol>
                <a:gridCol w="6105700">
                  <a:extLst>
                    <a:ext uri="{9D8B030D-6E8A-4147-A177-3AD203B41FA5}">
                      <a16:colId xmlns:a16="http://schemas.microsoft.com/office/drawing/2014/main" val="20001"/>
                    </a:ext>
                  </a:extLst>
                </a:gridCol>
                <a:gridCol w="2083725">
                  <a:extLst>
                    <a:ext uri="{9D8B030D-6E8A-4147-A177-3AD203B41FA5}">
                      <a16:colId xmlns:a16="http://schemas.microsoft.com/office/drawing/2014/main" val="20002"/>
                    </a:ext>
                  </a:extLst>
                </a:gridCol>
              </a:tblGrid>
              <a:tr h="5948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FFFFFF"/>
                          </a:solidFill>
                          <a:latin typeface="Arial"/>
                          <a:ea typeface="Arial"/>
                          <a:cs typeface="Arial"/>
                          <a:sym typeface="Arial"/>
                        </a:rPr>
                        <a:t>List Size</a:t>
                      </a:r>
                      <a:endParaRPr sz="1400" u="none" strike="noStrike" cap="none"/>
                    </a:p>
                  </a:txBody>
                  <a:tcPr marL="91450" marR="91450" marT="45725" marB="45725" anchor="ctr">
                    <a:solidFill>
                      <a:schemeClr val="accent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FFFFFF"/>
                          </a:solidFill>
                          <a:latin typeface="Arial"/>
                          <a:ea typeface="Arial"/>
                          <a:cs typeface="Arial"/>
                          <a:sym typeface="Arial"/>
                        </a:rPr>
                        <a:t>Input set of integers</a:t>
                      </a:r>
                      <a:endParaRPr sz="1800" u="none" strike="noStrike" cap="none">
                        <a:solidFill>
                          <a:srgbClr val="FFFFFF"/>
                        </a:solidFill>
                        <a:latin typeface="Arial"/>
                        <a:ea typeface="Arial"/>
                        <a:cs typeface="Arial"/>
                        <a:sym typeface="Arial"/>
                      </a:endParaRPr>
                    </a:p>
                  </a:txBody>
                  <a:tcPr marL="91450" marR="91450" marT="45725" marB="45725" anchor="ctr">
                    <a:solidFill>
                      <a:schemeClr val="accent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FFFFFF"/>
                          </a:solidFill>
                          <a:latin typeface="Arial"/>
                          <a:ea typeface="Arial"/>
                          <a:cs typeface="Arial"/>
                          <a:sym typeface="Arial"/>
                        </a:rPr>
                        <a:t>Expected Output (minimum value)</a:t>
                      </a:r>
                      <a:endParaRPr sz="1800" u="none" strike="noStrike" cap="none">
                        <a:solidFill>
                          <a:srgbClr val="FFFFFF"/>
                        </a:solidFill>
                        <a:latin typeface="Arial"/>
                        <a:ea typeface="Arial"/>
                        <a:cs typeface="Arial"/>
                        <a:sym typeface="Arial"/>
                      </a:endParaRPr>
                    </a:p>
                  </a:txBody>
                  <a:tcPr marL="91450" marR="91450" marT="45725" marB="45725" anchor="ctr">
                    <a:solidFill>
                      <a:schemeClr val="accent3"/>
                    </a:solidFill>
                  </a:tcPr>
                </a:tc>
                <a:extLst>
                  <a:ext uri="{0D108BD9-81ED-4DB2-BD59-A6C34878D82A}">
                    <a16:rowId xmlns:a16="http://schemas.microsoft.com/office/drawing/2014/main" val="10000"/>
                  </a:ext>
                </a:extLst>
              </a:tr>
              <a:tr h="57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nchor="ctr">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rPr>
                        <a:t>6, 9, 2, 16, 19</a:t>
                      </a:r>
                      <a:endParaRPr sz="1800" u="none" strike="noStrike" cap="none" dirty="0">
                        <a:solidFill>
                          <a:srgbClr val="000000"/>
                        </a:solidFill>
                      </a:endParaRPr>
                    </a:p>
                  </a:txBody>
                  <a:tcPr marL="91450" marR="91450" marT="45725" marB="45725" anchor="ctr">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rgbClr val="000000"/>
                        </a:solidFill>
                      </a:endParaRPr>
                    </a:p>
                  </a:txBody>
                  <a:tcPr marL="91450" marR="91450" marT="45725" marB="45725" anchor="ctr">
                    <a:solidFill>
                      <a:srgbClr val="8FD8FF"/>
                    </a:solidFill>
                  </a:tcPr>
                </a:tc>
                <a:extLst>
                  <a:ext uri="{0D108BD9-81ED-4DB2-BD59-A6C34878D82A}">
                    <a16:rowId xmlns:a16="http://schemas.microsoft.com/office/drawing/2014/main" val="10001"/>
                  </a:ext>
                </a:extLst>
              </a:tr>
              <a:tr h="57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nchor="ctr">
                    <a:solidFill>
                      <a:srgbClr val="C7EB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rPr>
                        <a:t>96, 11, 32, 9, 39, 99, 91</a:t>
                      </a:r>
                      <a:endParaRPr sz="1800" u="none" strike="noStrike" cap="none" dirty="0">
                        <a:solidFill>
                          <a:srgbClr val="000000"/>
                        </a:solidFill>
                      </a:endParaRPr>
                    </a:p>
                  </a:txBody>
                  <a:tcPr marL="91450" marR="91450" marT="45725" marB="45725" anchor="ctr">
                    <a:solidFill>
                      <a:srgbClr val="C7EBFF"/>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rgbClr val="000000"/>
                        </a:solidFill>
                      </a:endParaRPr>
                    </a:p>
                  </a:txBody>
                  <a:tcPr marL="91450" marR="91450" marT="45725" marB="45725" anchor="ctr">
                    <a:solidFill>
                      <a:srgbClr val="C7EBFF"/>
                    </a:solidFill>
                  </a:tcPr>
                </a:tc>
                <a:extLst>
                  <a:ext uri="{0D108BD9-81ED-4DB2-BD59-A6C34878D82A}">
                    <a16:rowId xmlns:a16="http://schemas.microsoft.com/office/drawing/2014/main" val="10002"/>
                  </a:ext>
                </a:extLst>
              </a:tr>
              <a:tr h="57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800" u="none" strike="noStrike" cap="none">
                        <a:solidFill>
                          <a:srgbClr val="000000"/>
                        </a:solidFill>
                      </a:endParaRPr>
                    </a:p>
                  </a:txBody>
                  <a:tcPr marL="91450" marR="91450" marT="45725" marB="45725" anchor="ctr">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rPr>
                        <a:t>31, 36, 42, 16, 65, 76, 81</a:t>
                      </a:r>
                      <a:endParaRPr sz="1800" u="none" strike="noStrike" cap="none" dirty="0">
                        <a:solidFill>
                          <a:srgbClr val="000000"/>
                        </a:solidFill>
                      </a:endParaRPr>
                    </a:p>
                  </a:txBody>
                  <a:tcPr marL="91450" marR="91450" marT="45725" marB="45725" anchor="ctr">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rgbClr val="000000"/>
                        </a:solidFill>
                      </a:endParaRPr>
                    </a:p>
                  </a:txBody>
                  <a:tcPr marL="91450" marR="91450" marT="45725" marB="45725" anchor="ctr">
                    <a:solidFill>
                      <a:srgbClr val="8FD8FF"/>
                    </a:solidFill>
                  </a:tcPr>
                </a:tc>
                <a:extLst>
                  <a:ext uri="{0D108BD9-81ED-4DB2-BD59-A6C34878D82A}">
                    <a16:rowId xmlns:a16="http://schemas.microsoft.com/office/drawing/2014/main" val="10003"/>
                  </a:ext>
                </a:extLst>
              </a:tr>
              <a:tr h="57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a:t>
                      </a:r>
                      <a:endParaRPr sz="1800" u="none" strike="noStrike" cap="none">
                        <a:solidFill>
                          <a:srgbClr val="000000"/>
                        </a:solidFill>
                      </a:endParaRPr>
                    </a:p>
                  </a:txBody>
                  <a:tcPr marL="91450" marR="91450" marT="45725" marB="45725" anchor="ctr">
                    <a:lnB w="12700" cap="flat" cmpd="sng">
                      <a:solidFill>
                        <a:schemeClr val="lt1"/>
                      </a:solidFill>
                      <a:prstDash val="solid"/>
                      <a:round/>
                      <a:headEnd type="none" w="sm" len="sm"/>
                      <a:tailEnd type="none" w="sm" len="sm"/>
                    </a:lnB>
                    <a:solidFill>
                      <a:srgbClr val="C7EB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rPr>
                        <a:t>106,109,88,111, 114,116</a:t>
                      </a:r>
                      <a:endParaRPr sz="1800" u="none" strike="noStrike" cap="none" dirty="0">
                        <a:solidFill>
                          <a:srgbClr val="000000"/>
                        </a:solidFill>
                      </a:endParaRPr>
                    </a:p>
                  </a:txBody>
                  <a:tcPr marL="91450" marR="91450" marT="45725" marB="45725" anchor="ctr">
                    <a:lnB w="12700" cap="flat" cmpd="sng">
                      <a:solidFill>
                        <a:schemeClr val="lt1"/>
                      </a:solidFill>
                      <a:prstDash val="solid"/>
                      <a:round/>
                      <a:headEnd type="none" w="sm" len="sm"/>
                      <a:tailEnd type="none" w="sm" len="sm"/>
                    </a:lnB>
                    <a:solidFill>
                      <a:srgbClr val="C7EBFF"/>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rgbClr val="000000"/>
                        </a:solidFill>
                      </a:endParaRPr>
                    </a:p>
                  </a:txBody>
                  <a:tcPr marL="91450" marR="91450" marT="45725" marB="45725" anchor="ctr">
                    <a:lnB w="12700" cap="flat" cmpd="sng">
                      <a:solidFill>
                        <a:schemeClr val="lt1"/>
                      </a:solidFill>
                      <a:prstDash val="solid"/>
                      <a:round/>
                      <a:headEnd type="none" w="sm" len="sm"/>
                      <a:tailEnd type="none" w="sm" len="sm"/>
                    </a:lnB>
                    <a:solidFill>
                      <a:srgbClr val="C7EBFF"/>
                    </a:solidFill>
                  </a:tcPr>
                </a:tc>
                <a:extLst>
                  <a:ext uri="{0D108BD9-81ED-4DB2-BD59-A6C34878D82A}">
                    <a16:rowId xmlns:a16="http://schemas.microsoft.com/office/drawing/2014/main" val="10004"/>
                  </a:ext>
                </a:extLst>
              </a:tr>
              <a:tr h="57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a:t>
                      </a:r>
                      <a:endParaRPr sz="1800" u="none" strike="noStrike" cap="none">
                        <a:solidFill>
                          <a:srgbClr val="000000"/>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rPr>
                        <a:t>61,69,99,31,21,69</a:t>
                      </a:r>
                      <a:endParaRPr sz="1800" u="none" strike="noStrike" cap="none" dirty="0">
                        <a:solidFill>
                          <a:srgbClr val="000000"/>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rgbClr val="000000"/>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FD8FF"/>
                    </a:solidFill>
                  </a:tcPr>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D41698C-DD2B-4277-A3FB-B16BE36E8F95}"/>
              </a:ext>
            </a:extLst>
          </p:cNvPr>
          <p:cNvSpPr/>
          <p:nvPr/>
        </p:nvSpPr>
        <p:spPr>
          <a:xfrm>
            <a:off x="8903854" y="2900219"/>
            <a:ext cx="328273" cy="308364"/>
          </a:xfrm>
          <a:prstGeom prst="rect">
            <a:avLst/>
          </a:prstGeom>
          <a:solidFill>
            <a:srgbClr val="8F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50000"/>
                  </a:schemeClr>
                </a:solidFill>
                <a:latin typeface="Noto Sans"/>
              </a:rPr>
              <a:t>2</a:t>
            </a:r>
          </a:p>
        </p:txBody>
      </p:sp>
      <p:sp>
        <p:nvSpPr>
          <p:cNvPr id="9" name="Rectangle 8">
            <a:extLst>
              <a:ext uri="{FF2B5EF4-FFF2-40B4-BE49-F238E27FC236}">
                <a16:creationId xmlns:a16="http://schemas.microsoft.com/office/drawing/2014/main" id="{94296D52-D97B-4594-A70E-E1887C005D33}"/>
              </a:ext>
            </a:extLst>
          </p:cNvPr>
          <p:cNvSpPr/>
          <p:nvPr/>
        </p:nvSpPr>
        <p:spPr>
          <a:xfrm>
            <a:off x="8903854" y="3445894"/>
            <a:ext cx="328273" cy="308364"/>
          </a:xfrm>
          <a:prstGeom prst="rect">
            <a:avLst/>
          </a:prstGeom>
          <a:solidFill>
            <a:srgbClr val="C7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rPr>
              <a:t>9</a:t>
            </a:r>
          </a:p>
        </p:txBody>
      </p:sp>
      <p:sp>
        <p:nvSpPr>
          <p:cNvPr id="10" name="Rectangle 9">
            <a:extLst>
              <a:ext uri="{FF2B5EF4-FFF2-40B4-BE49-F238E27FC236}">
                <a16:creationId xmlns:a16="http://schemas.microsoft.com/office/drawing/2014/main" id="{20198CB0-34EE-423E-B803-0BB863BB1D3B}"/>
              </a:ext>
            </a:extLst>
          </p:cNvPr>
          <p:cNvSpPr/>
          <p:nvPr/>
        </p:nvSpPr>
        <p:spPr>
          <a:xfrm>
            <a:off x="8903854" y="3991569"/>
            <a:ext cx="455392" cy="308364"/>
          </a:xfrm>
          <a:prstGeom prst="rect">
            <a:avLst/>
          </a:prstGeom>
          <a:solidFill>
            <a:srgbClr val="8F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50000"/>
                  </a:schemeClr>
                </a:solidFill>
                <a:latin typeface="Noto Sans"/>
              </a:rPr>
              <a:t>16</a:t>
            </a:r>
          </a:p>
        </p:txBody>
      </p:sp>
      <p:sp>
        <p:nvSpPr>
          <p:cNvPr id="11" name="Rectangle 10">
            <a:extLst>
              <a:ext uri="{FF2B5EF4-FFF2-40B4-BE49-F238E27FC236}">
                <a16:creationId xmlns:a16="http://schemas.microsoft.com/office/drawing/2014/main" id="{A6ED9200-E60E-49EA-A8AC-1DC5F2A3697A}"/>
              </a:ext>
            </a:extLst>
          </p:cNvPr>
          <p:cNvSpPr/>
          <p:nvPr/>
        </p:nvSpPr>
        <p:spPr>
          <a:xfrm>
            <a:off x="8903854" y="4667845"/>
            <a:ext cx="455392" cy="308364"/>
          </a:xfrm>
          <a:prstGeom prst="rect">
            <a:avLst/>
          </a:prstGeom>
          <a:solidFill>
            <a:srgbClr val="C7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50000"/>
                  </a:schemeClr>
                </a:solidFill>
                <a:latin typeface="Noto Sans"/>
              </a:rPr>
              <a:t>88</a:t>
            </a:r>
          </a:p>
        </p:txBody>
      </p:sp>
      <p:sp>
        <p:nvSpPr>
          <p:cNvPr id="12" name="Rectangle 11">
            <a:extLst>
              <a:ext uri="{FF2B5EF4-FFF2-40B4-BE49-F238E27FC236}">
                <a16:creationId xmlns:a16="http://schemas.microsoft.com/office/drawing/2014/main" id="{556944AB-A5B0-434C-8AA2-613CEE945B6D}"/>
              </a:ext>
            </a:extLst>
          </p:cNvPr>
          <p:cNvSpPr/>
          <p:nvPr/>
        </p:nvSpPr>
        <p:spPr>
          <a:xfrm>
            <a:off x="8903854" y="5189939"/>
            <a:ext cx="455392" cy="308364"/>
          </a:xfrm>
          <a:prstGeom prst="rect">
            <a:avLst/>
          </a:prstGeom>
          <a:solidFill>
            <a:srgbClr val="8F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50000"/>
                  </a:schemeClr>
                </a:solidFill>
                <a:latin typeface="Noto Sans"/>
              </a:rPr>
              <a:t>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p:bldP spid="2" grpId="0" animBg="1"/>
      <p:bldP spid="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132071ea513_3_9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Other Possibilities</a:t>
            </a:r>
            <a:endParaRPr/>
          </a:p>
        </p:txBody>
      </p:sp>
      <p:sp>
        <p:nvSpPr>
          <p:cNvPr id="545" name="Google Shape;545;g132071ea513_3_92"/>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An empty list</a:t>
            </a:r>
            <a:endParaRPr dirty="0"/>
          </a:p>
          <a:p>
            <a:pPr marL="384048" lvl="1" indent="-182880" algn="l" rtl="0">
              <a:lnSpc>
                <a:spcPct val="90000"/>
              </a:lnSpc>
              <a:spcBef>
                <a:spcPts val="400"/>
              </a:spcBef>
              <a:spcAft>
                <a:spcPts val="0"/>
              </a:spcAft>
              <a:buSzPts val="1800"/>
              <a:buChar char="►"/>
            </a:pPr>
            <a:r>
              <a:rPr lang="en-US"/>
              <a:t>A </a:t>
            </a:r>
            <a:r>
              <a:rPr lang="en-US" dirty="0"/>
              <a:t>list where minimum element is negative</a:t>
            </a:r>
            <a:endParaRPr dirty="0"/>
          </a:p>
          <a:p>
            <a:pPr marL="384048" lvl="1" indent="-182880" algn="l" rtl="0">
              <a:lnSpc>
                <a:spcPct val="90000"/>
              </a:lnSpc>
              <a:spcBef>
                <a:spcPts val="400"/>
              </a:spcBef>
              <a:spcAft>
                <a:spcPts val="0"/>
              </a:spcAft>
              <a:buSzPts val="1800"/>
              <a:buChar char="►"/>
            </a:pPr>
            <a:r>
              <a:rPr lang="en-US" dirty="0"/>
              <a:t>A list of all negative elements</a:t>
            </a:r>
            <a:endParaRPr dirty="0"/>
          </a:p>
          <a:p>
            <a:pPr marL="384048" lvl="1" indent="-182880" algn="l" rtl="0">
              <a:lnSpc>
                <a:spcPct val="90000"/>
              </a:lnSpc>
              <a:spcBef>
                <a:spcPts val="400"/>
              </a:spcBef>
              <a:spcAft>
                <a:spcPts val="0"/>
              </a:spcAft>
              <a:buSzPts val="1800"/>
              <a:buChar char="►"/>
            </a:pPr>
            <a:r>
              <a:rPr lang="en-US" dirty="0"/>
              <a:t>A list with duplicate elements</a:t>
            </a:r>
            <a:endParaRPr dirty="0"/>
          </a:p>
          <a:p>
            <a:pPr marL="384048" lvl="1" indent="-182880" algn="l" rtl="0">
              <a:lnSpc>
                <a:spcPct val="90000"/>
              </a:lnSpc>
              <a:spcBef>
                <a:spcPts val="400"/>
              </a:spcBef>
              <a:spcAft>
                <a:spcPts val="0"/>
              </a:spcAft>
              <a:buSzPts val="1800"/>
              <a:buChar char="►"/>
            </a:pPr>
            <a:r>
              <a:rPr lang="en-US" dirty="0"/>
              <a:t>A list that contains non numeric characters</a:t>
            </a:r>
            <a:endParaRPr dirty="0"/>
          </a:p>
          <a:p>
            <a:pPr marL="384048" lvl="1" indent="-182880" algn="l" rtl="0">
              <a:lnSpc>
                <a:spcPct val="90000"/>
              </a:lnSpc>
              <a:spcBef>
                <a:spcPts val="400"/>
              </a:spcBef>
              <a:spcAft>
                <a:spcPts val="0"/>
              </a:spcAft>
              <a:buSzPts val="1800"/>
              <a:buChar char="►"/>
            </a:pPr>
            <a:r>
              <a:rPr lang="en-US" dirty="0"/>
              <a:t>A list where one element is greater than the maximum or minimum value</a:t>
            </a:r>
            <a:endParaRPr dirty="0"/>
          </a:p>
        </p:txBody>
      </p:sp>
      <p:sp>
        <p:nvSpPr>
          <p:cNvPr id="546" name="Google Shape;546;g132071ea513_3_9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47" name="Google Shape;547;g132071ea513_3_9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35</a:t>
            </a:fld>
            <a:endParaRPr/>
          </a:p>
        </p:txBody>
      </p:sp>
      <p:sp>
        <p:nvSpPr>
          <p:cNvPr id="548" name="Google Shape;548;g132071ea513_3_92"/>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132071ea513_3_101"/>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Possible test scenarios for a login?</a:t>
            </a:r>
            <a:endParaRPr/>
          </a:p>
        </p:txBody>
      </p:sp>
      <p:sp>
        <p:nvSpPr>
          <p:cNvPr id="554" name="Google Shape;554;g132071ea513_3_101"/>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55" name="Google Shape;555;g132071ea513_3_10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36</a:t>
            </a:fld>
            <a:endParaRPr/>
          </a:p>
        </p:txBody>
      </p:sp>
      <p:sp>
        <p:nvSpPr>
          <p:cNvPr id="556" name="Google Shape;556;g132071ea513_3_101"/>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557" name="Google Shape;557;g132071ea513_3_101"/>
          <p:cNvSpPr txBox="1">
            <a:spLocks noGrp="1"/>
          </p:cNvSpPr>
          <p:nvPr>
            <p:ph type="body" idx="4294967295"/>
          </p:nvPr>
        </p:nvSpPr>
        <p:spPr>
          <a:xfrm>
            <a:off x="2133600" y="1846263"/>
            <a:ext cx="10058400" cy="4022725"/>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Field validations</a:t>
            </a:r>
            <a:endParaRPr/>
          </a:p>
          <a:p>
            <a:pPr marL="566928" lvl="2" indent="-182878" algn="l" rtl="0">
              <a:lnSpc>
                <a:spcPct val="90000"/>
              </a:lnSpc>
              <a:spcBef>
                <a:spcPts val="400"/>
              </a:spcBef>
              <a:spcAft>
                <a:spcPts val="0"/>
              </a:spcAft>
              <a:buSzPts val="1800"/>
              <a:buChar char="►"/>
            </a:pPr>
            <a:r>
              <a:rPr lang="en-US"/>
              <a:t>Empty fields + Ok button</a:t>
            </a:r>
            <a:endParaRPr/>
          </a:p>
          <a:p>
            <a:pPr marL="566928" lvl="2" indent="-182878" algn="l" rtl="0">
              <a:lnSpc>
                <a:spcPct val="90000"/>
              </a:lnSpc>
              <a:spcBef>
                <a:spcPts val="400"/>
              </a:spcBef>
              <a:spcAft>
                <a:spcPts val="0"/>
              </a:spcAft>
              <a:buSzPts val="1800"/>
              <a:buChar char="►"/>
            </a:pPr>
            <a:r>
              <a:rPr lang="en-US"/>
              <a:t>One valid + one empty + Ok button</a:t>
            </a:r>
            <a:endParaRPr/>
          </a:p>
          <a:p>
            <a:pPr marL="566928" lvl="2" indent="-182878" algn="l" rtl="0">
              <a:lnSpc>
                <a:spcPct val="90000"/>
              </a:lnSpc>
              <a:spcBef>
                <a:spcPts val="400"/>
              </a:spcBef>
              <a:spcAft>
                <a:spcPts val="0"/>
              </a:spcAft>
              <a:buSzPts val="1800"/>
              <a:buChar char="►"/>
            </a:pPr>
            <a:r>
              <a:rPr lang="en-US"/>
              <a:t>Not allowed characters (if any) + Ok button</a:t>
            </a:r>
            <a:endParaRPr/>
          </a:p>
          <a:p>
            <a:pPr marL="566928" lvl="2" indent="-182878" algn="l" rtl="0">
              <a:lnSpc>
                <a:spcPct val="90000"/>
              </a:lnSpc>
              <a:spcBef>
                <a:spcPts val="400"/>
              </a:spcBef>
              <a:spcAft>
                <a:spcPts val="0"/>
              </a:spcAft>
              <a:buSzPts val="1800"/>
              <a:buChar char="►"/>
            </a:pPr>
            <a:r>
              <a:rPr lang="en-US"/>
              <a:t>Greater than maximum allowed characters</a:t>
            </a:r>
            <a:endParaRPr/>
          </a:p>
          <a:p>
            <a:pPr marL="566928" lvl="2" indent="-182878" algn="l" rtl="0">
              <a:lnSpc>
                <a:spcPct val="90000"/>
              </a:lnSpc>
              <a:spcBef>
                <a:spcPts val="400"/>
              </a:spcBef>
              <a:spcAft>
                <a:spcPts val="0"/>
              </a:spcAft>
              <a:buSzPts val="1800"/>
              <a:buChar char="►"/>
            </a:pPr>
            <a:r>
              <a:rPr lang="en-US"/>
              <a:t>Incorrect email format</a:t>
            </a:r>
            <a:endParaRPr/>
          </a:p>
          <a:p>
            <a:pPr marL="384048" lvl="1" indent="-182880" algn="l" rtl="0">
              <a:lnSpc>
                <a:spcPct val="90000"/>
              </a:lnSpc>
              <a:spcBef>
                <a:spcPts val="400"/>
              </a:spcBef>
              <a:spcAft>
                <a:spcPts val="0"/>
              </a:spcAft>
              <a:buSzPts val="1800"/>
              <a:buChar char="►"/>
            </a:pPr>
            <a:r>
              <a:rPr lang="en-US"/>
              <a:t>Invalid entries</a:t>
            </a:r>
            <a:endParaRPr/>
          </a:p>
          <a:p>
            <a:pPr marL="566928" lvl="2" indent="-182878" algn="l" rtl="0">
              <a:lnSpc>
                <a:spcPct val="90000"/>
              </a:lnSpc>
              <a:spcBef>
                <a:spcPts val="400"/>
              </a:spcBef>
              <a:spcAft>
                <a:spcPts val="0"/>
              </a:spcAft>
              <a:buSzPts val="1800"/>
              <a:buChar char="►"/>
            </a:pPr>
            <a:r>
              <a:rPr lang="en-US"/>
              <a:t>Invalid username and/or password</a:t>
            </a:r>
            <a:endParaRPr/>
          </a:p>
          <a:p>
            <a:pPr marL="566928" lvl="2" indent="-182878" algn="l" rtl="0">
              <a:lnSpc>
                <a:spcPct val="90000"/>
              </a:lnSpc>
              <a:spcBef>
                <a:spcPts val="400"/>
              </a:spcBef>
              <a:spcAft>
                <a:spcPts val="0"/>
              </a:spcAft>
              <a:buSzPts val="1800"/>
              <a:buChar char="►"/>
            </a:pPr>
            <a:r>
              <a:rPr lang="en-US"/>
              <a:t>Valid credential for deleted/locked user</a:t>
            </a:r>
            <a:endParaRPr/>
          </a:p>
          <a:p>
            <a:pPr marL="566928" lvl="2" indent="-182878" algn="l" rtl="0">
              <a:lnSpc>
                <a:spcPct val="90000"/>
              </a:lnSpc>
              <a:spcBef>
                <a:spcPts val="400"/>
              </a:spcBef>
              <a:spcAft>
                <a:spcPts val="0"/>
              </a:spcAft>
              <a:buSzPts val="1800"/>
              <a:buChar char="►"/>
            </a:pPr>
            <a:r>
              <a:rPr lang="en-US"/>
              <a:t>Old credentials for an updated password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135986568d4_1_10"/>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Possible test scenarios for a login?</a:t>
            </a:r>
            <a:endParaRPr/>
          </a:p>
        </p:txBody>
      </p:sp>
      <p:sp>
        <p:nvSpPr>
          <p:cNvPr id="563" name="Google Shape;563;g135986568d4_1_1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64" name="Google Shape;564;g135986568d4_1_1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37</a:t>
            </a:fld>
            <a:endParaRPr/>
          </a:p>
        </p:txBody>
      </p:sp>
      <p:sp>
        <p:nvSpPr>
          <p:cNvPr id="565" name="Google Shape;565;g135986568d4_1_10"/>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566" name="Google Shape;566;g135986568d4_1_10"/>
          <p:cNvSpPr txBox="1">
            <a:spLocks noGrp="1"/>
          </p:cNvSpPr>
          <p:nvPr>
            <p:ph type="body" idx="4294967295"/>
          </p:nvPr>
        </p:nvSpPr>
        <p:spPr>
          <a:xfrm>
            <a:off x="2133600" y="1846263"/>
            <a:ext cx="10058400" cy="4022725"/>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Valid Entries</a:t>
            </a:r>
            <a:endParaRPr/>
          </a:p>
          <a:p>
            <a:pPr marL="566928" lvl="2" indent="-182878" algn="l" rtl="0">
              <a:lnSpc>
                <a:spcPct val="90000"/>
              </a:lnSpc>
              <a:spcBef>
                <a:spcPts val="400"/>
              </a:spcBef>
              <a:spcAft>
                <a:spcPts val="0"/>
              </a:spcAft>
              <a:buSzPts val="1800"/>
              <a:buChar char="►"/>
            </a:pPr>
            <a:r>
              <a:rPr lang="en-US"/>
              <a:t>Valid User and password + any button other than Ok</a:t>
            </a:r>
            <a:endParaRPr/>
          </a:p>
          <a:p>
            <a:pPr marL="566928" lvl="2" indent="-182878" algn="l" rtl="0">
              <a:lnSpc>
                <a:spcPct val="90000"/>
              </a:lnSpc>
              <a:spcBef>
                <a:spcPts val="400"/>
              </a:spcBef>
              <a:spcAft>
                <a:spcPts val="0"/>
              </a:spcAft>
              <a:buSzPts val="1800"/>
              <a:buChar char="►"/>
            </a:pPr>
            <a:r>
              <a:rPr lang="en-US"/>
              <a:t>Valid user and pass + ok</a:t>
            </a:r>
            <a:endParaRPr/>
          </a:p>
          <a:p>
            <a:pPr marL="566928" lvl="2" indent="-182878" algn="l" rtl="0">
              <a:lnSpc>
                <a:spcPct val="90000"/>
              </a:lnSpc>
              <a:spcBef>
                <a:spcPts val="400"/>
              </a:spcBef>
              <a:spcAft>
                <a:spcPts val="0"/>
              </a:spcAft>
              <a:buSzPts val="1800"/>
              <a:buChar char="►"/>
            </a:pPr>
            <a:r>
              <a:rPr lang="en-US"/>
              <a:t>Valid credential for recently created user</a:t>
            </a:r>
            <a:endParaRPr/>
          </a:p>
          <a:p>
            <a:pPr marL="566928" lvl="2" indent="-182878" algn="l" rtl="0">
              <a:lnSpc>
                <a:spcPct val="90000"/>
              </a:lnSpc>
              <a:spcBef>
                <a:spcPts val="400"/>
              </a:spcBef>
              <a:spcAft>
                <a:spcPts val="0"/>
              </a:spcAft>
              <a:buSzPts val="1800"/>
              <a:buChar char="►"/>
            </a:pPr>
            <a:r>
              <a:rPr lang="en-US"/>
              <a:t>New credential for recently updated password</a:t>
            </a:r>
            <a:endParaRPr/>
          </a:p>
          <a:p>
            <a:pPr marL="566928" lvl="2" indent="-182878" algn="l" rtl="0">
              <a:lnSpc>
                <a:spcPct val="90000"/>
              </a:lnSpc>
              <a:spcBef>
                <a:spcPts val="400"/>
              </a:spcBef>
              <a:spcAft>
                <a:spcPts val="0"/>
              </a:spcAft>
              <a:buSzPts val="1800"/>
              <a:buChar char="►"/>
            </a:pPr>
            <a:r>
              <a:rPr lang="en-US"/>
              <a:t>Logout and login again</a:t>
            </a:r>
            <a:endParaRPr/>
          </a:p>
          <a:p>
            <a:pPr marL="566928" lvl="2" indent="-182878" algn="l" rtl="0">
              <a:lnSpc>
                <a:spcPct val="90000"/>
              </a:lnSpc>
              <a:spcBef>
                <a:spcPts val="400"/>
              </a:spcBef>
              <a:spcAft>
                <a:spcPts val="0"/>
              </a:spcAft>
              <a:buSzPts val="1800"/>
              <a:buChar char="►"/>
            </a:pPr>
            <a:r>
              <a:rPr lang="en-US"/>
              <a:t>Login with remember me marked</a:t>
            </a:r>
            <a:endParaRPr/>
          </a:p>
          <a:p>
            <a:pPr marL="566928" lvl="2" indent="-182878" algn="l" rtl="0">
              <a:lnSpc>
                <a:spcPct val="90000"/>
              </a:lnSpc>
              <a:spcBef>
                <a:spcPts val="400"/>
              </a:spcBef>
              <a:spcAft>
                <a:spcPts val="0"/>
              </a:spcAft>
              <a:buSzPts val="1800"/>
              <a:buChar char="►"/>
            </a:pPr>
            <a:r>
              <a:rPr lang="en-US"/>
              <a:t>Login with remember me unmarked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132071ea513_3_123"/>
          <p:cNvSpPr txBox="1">
            <a:spLocks noGrp="1"/>
          </p:cNvSpPr>
          <p:nvPr>
            <p:ph type="title"/>
          </p:nvPr>
        </p:nvSpPr>
        <p:spPr>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chemeClr val="dk1"/>
              </a:buClr>
              <a:buSzPct val="133333"/>
              <a:buFont typeface="Arial"/>
              <a:buNone/>
            </a:pPr>
            <a:r>
              <a:rPr lang="en-US"/>
              <a:t>What to do when you are given an application for testing?</a:t>
            </a:r>
            <a:endParaRPr/>
          </a:p>
        </p:txBody>
      </p:sp>
      <p:sp>
        <p:nvSpPr>
          <p:cNvPr id="588" name="Google Shape;588;g132071ea513_3_123"/>
          <p:cNvSpPr txBox="1">
            <a:spLocks noGrp="1"/>
          </p:cNvSpPr>
          <p:nvPr>
            <p:ph type="body" idx="1"/>
          </p:nvPr>
        </p:nvSpPr>
        <p:spPr>
          <a:prstGeom prst="rect">
            <a:avLst/>
          </a:prstGeom>
        </p:spPr>
        <p:txBody>
          <a:bodyPr spcFirstLastPara="1" wrap="square" lIns="91425" tIns="45700" rIns="91425" bIns="45700" anchor="t" anchorCtr="0">
            <a:normAutofit/>
          </a:bodyPr>
          <a:lstStyle/>
          <a:p>
            <a:pPr marL="0" lvl="0" indent="0" algn="l" rtl="0">
              <a:spcBef>
                <a:spcPts val="1200"/>
              </a:spcBef>
              <a:spcAft>
                <a:spcPts val="0"/>
              </a:spcAft>
              <a:buNone/>
            </a:pPr>
            <a:r>
              <a:rPr lang="en-US"/>
              <a:t>Learn and test at the same time</a:t>
            </a:r>
            <a:endParaRPr/>
          </a:p>
        </p:txBody>
      </p:sp>
      <p:sp>
        <p:nvSpPr>
          <p:cNvPr id="584" name="Google Shape;584;g132071ea513_3_123"/>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85" name="Google Shape;585;g132071ea513_3_12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586" name="Google Shape;586;g132071ea513_3_123"/>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Exploratory Testing</a:t>
            </a:r>
            <a:endParaRPr/>
          </a:p>
        </p:txBody>
      </p:sp>
      <p:pic>
        <p:nvPicPr>
          <p:cNvPr id="587" name="Google Shape;587;g132071ea513_3_123"/>
          <p:cNvPicPr preferRelativeResize="0"/>
          <p:nvPr/>
        </p:nvPicPr>
        <p:blipFill rotWithShape="1">
          <a:blip r:embed="rId3">
            <a:alphaModFix/>
          </a:blip>
          <a:srcRect/>
          <a:stretch/>
        </p:blipFill>
        <p:spPr>
          <a:xfrm>
            <a:off x="1111400" y="1245024"/>
            <a:ext cx="6766126" cy="3707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132071ea513_0_257"/>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dirty="0"/>
              <a:t>Understand and Document Functionality</a:t>
            </a:r>
            <a:endParaRPr dirty="0"/>
          </a:p>
        </p:txBody>
      </p:sp>
      <p:sp>
        <p:nvSpPr>
          <p:cNvPr id="319" name="Google Shape;319;g132071ea513_0_25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20" name="Google Shape;320;g132071ea513_0_25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39</a:t>
            </a:fld>
            <a:endParaRPr/>
          </a:p>
        </p:txBody>
      </p:sp>
      <p:sp>
        <p:nvSpPr>
          <p:cNvPr id="321" name="Google Shape;321;g132071ea513_0_257"/>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sp>
        <p:nvSpPr>
          <p:cNvPr id="322" name="Google Shape;322;g132071ea513_0_257"/>
          <p:cNvSpPr txBox="1"/>
          <p:nvPr/>
        </p:nvSpPr>
        <p:spPr>
          <a:xfrm>
            <a:off x="1497950" y="2906650"/>
            <a:ext cx="7995900" cy="714300"/>
          </a:xfrm>
          <a:prstGeom prst="rect">
            <a:avLst/>
          </a:prstGeom>
          <a:noFill/>
          <a:ln>
            <a:noFill/>
          </a:ln>
        </p:spPr>
        <p:txBody>
          <a:bodyPr spcFirstLastPara="1" wrap="square" lIns="91425" tIns="91425" rIns="91425" bIns="91425" anchor="t" anchorCtr="0">
            <a:spAutoFit/>
          </a:bodyPr>
          <a:lstStyle/>
          <a:p>
            <a:pPr marL="914400" lvl="1" indent="-330200" algn="l" rtl="0">
              <a:lnSpc>
                <a:spcPct val="115000"/>
              </a:lnSpc>
              <a:spcBef>
                <a:spcPts val="0"/>
              </a:spcBef>
              <a:spcAft>
                <a:spcPts val="0"/>
              </a:spcAft>
              <a:buSzPts val="1600"/>
              <a:buChar char="-"/>
            </a:pPr>
            <a:r>
              <a:rPr lang="en-US" sz="1600" u="sng" dirty="0">
                <a:solidFill>
                  <a:srgbClr val="1155CC"/>
                </a:solidFill>
                <a:hlinkClick r:id="rId3">
                  <a:extLst>
                    <a:ext uri="{A12FA001-AC4F-418D-AE19-62706E023703}">
                      <ahyp:hlinkClr xmlns:ahyp="http://schemas.microsoft.com/office/drawing/2018/hyperlinkcolor" val="tx"/>
                    </a:ext>
                  </a:extLst>
                </a:hlinkClick>
              </a:rPr>
              <a:t>https://demo.vuestorefront.io/</a:t>
            </a:r>
            <a:endParaRPr sz="1600" dirty="0"/>
          </a:p>
          <a:p>
            <a:pPr marL="914400" lvl="1" indent="-330200" algn="l" rtl="0">
              <a:lnSpc>
                <a:spcPct val="115000"/>
              </a:lnSpc>
              <a:spcBef>
                <a:spcPts val="0"/>
              </a:spcBef>
              <a:spcAft>
                <a:spcPts val="0"/>
              </a:spcAft>
              <a:buSzPts val="1600"/>
              <a:buChar char="-"/>
            </a:pPr>
            <a:r>
              <a:rPr lang="en-US" sz="1600" u="sng" dirty="0">
                <a:solidFill>
                  <a:srgbClr val="1155CC"/>
                </a:solidFill>
                <a:hlinkClick r:id="rId4">
                  <a:extLst>
                    <a:ext uri="{A12FA001-AC4F-418D-AE19-62706E023703}">
                      <ahyp:hlinkClr xmlns:ahyp="http://schemas.microsoft.com/office/drawing/2018/hyperlinkcolor" val="tx"/>
                    </a:ext>
                  </a:extLst>
                </a:hlinkClick>
              </a:rPr>
              <a:t>https://www.demoblaze.com/index.html</a:t>
            </a:r>
            <a:endParaRPr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32002541ac_0_27"/>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Seen any software failures in real life?</a:t>
            </a:r>
            <a:endParaRPr/>
          </a:p>
        </p:txBody>
      </p:sp>
      <p:sp>
        <p:nvSpPr>
          <p:cNvPr id="208" name="Google Shape;208;g132002541ac_0_2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09" name="Google Shape;209;g132002541ac_0_2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sp>
        <p:nvSpPr>
          <p:cNvPr id="210" name="Google Shape;210;g132002541ac_0_27"/>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Why testing is important?</a:t>
            </a:r>
            <a:endParaRPr/>
          </a:p>
        </p:txBody>
      </p:sp>
      <p:sp>
        <p:nvSpPr>
          <p:cNvPr id="211" name="Google Shape;211;g132002541ac_0_27"/>
          <p:cNvSpPr txBox="1">
            <a:spLocks noGrp="1"/>
          </p:cNvSpPr>
          <p:nvPr>
            <p:ph type="body" idx="4294967295"/>
          </p:nvPr>
        </p:nvSpPr>
        <p:spPr>
          <a:xfrm>
            <a:off x="2133600" y="1846263"/>
            <a:ext cx="10058400" cy="4022725"/>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A smartphone mapping app showed a museum in middle of river – A basic functionality failure</a:t>
            </a:r>
            <a:endParaRPr/>
          </a:p>
          <a:p>
            <a:pPr marL="384048" lvl="1" indent="-182880" algn="l" rtl="0">
              <a:lnSpc>
                <a:spcPct val="90000"/>
              </a:lnSpc>
              <a:spcBef>
                <a:spcPts val="400"/>
              </a:spcBef>
              <a:spcAft>
                <a:spcPts val="0"/>
              </a:spcAft>
              <a:buSzPts val="1800"/>
              <a:buChar char="►"/>
            </a:pPr>
            <a:r>
              <a:rPr lang="en-US"/>
              <a:t>Ariane 5 crashed 40 sec after takeoff because of incorrect calculation by its inertial reference system that was taken from Ariane 4 – An incompatible component reuse</a:t>
            </a:r>
            <a:endParaRPr/>
          </a:p>
          <a:p>
            <a:pPr marL="384048" lvl="1" indent="-182880" algn="l" rtl="0">
              <a:lnSpc>
                <a:spcPct val="90000"/>
              </a:lnSpc>
              <a:spcBef>
                <a:spcPts val="400"/>
              </a:spcBef>
              <a:spcAft>
                <a:spcPts val="0"/>
              </a:spcAft>
              <a:buSzPts val="1800"/>
              <a:buChar char="►"/>
            </a:pPr>
            <a:r>
              <a:rPr lang="en-US"/>
              <a:t>UK’s top 10 most wanted criminals went down due to un-expected issue – A performance failure</a:t>
            </a:r>
            <a:endParaRPr/>
          </a:p>
          <a:p>
            <a:pPr marL="384048" lvl="1" indent="-182880" algn="l" rtl="0">
              <a:lnSpc>
                <a:spcPct val="90000"/>
              </a:lnSpc>
              <a:spcBef>
                <a:spcPts val="400"/>
              </a:spcBef>
              <a:spcAft>
                <a:spcPts val="0"/>
              </a:spcAft>
              <a:buSzPts val="1800"/>
              <a:buChar char="►"/>
            </a:pPr>
            <a:r>
              <a:rPr lang="en-US"/>
              <a:t>A change in billing system of an electrical provider blacked out a city – An upgrade failure</a:t>
            </a:r>
            <a:endParaRPr/>
          </a:p>
          <a:p>
            <a:pPr marL="384048" lvl="1" indent="-182880" algn="l" rtl="0">
              <a:lnSpc>
                <a:spcPct val="90000"/>
              </a:lnSpc>
              <a:spcBef>
                <a:spcPts val="400"/>
              </a:spcBef>
              <a:spcAft>
                <a:spcPts val="0"/>
              </a:spcAft>
              <a:buSzPts val="1800"/>
              <a:buChar char="►"/>
            </a:pPr>
            <a:r>
              <a:rPr lang="en-US"/>
              <a:t>A wide area blacked-out due to a hacking incident occurred in Ukraine – A security failure</a:t>
            </a:r>
            <a:endParaRPr/>
          </a:p>
        </p:txBody>
      </p:sp>
      <p:pic>
        <p:nvPicPr>
          <p:cNvPr id="3" name="Picture 2">
            <a:extLst>
              <a:ext uri="{FF2B5EF4-FFF2-40B4-BE49-F238E27FC236}">
                <a16:creationId xmlns:a16="http://schemas.microsoft.com/office/drawing/2014/main" id="{FCEA8A49-4A9D-4314-85CA-A1C15C677399}"/>
              </a:ext>
            </a:extLst>
          </p:cNvPr>
          <p:cNvPicPr>
            <a:picLocks noChangeAspect="1"/>
          </p:cNvPicPr>
          <p:nvPr/>
        </p:nvPicPr>
        <p:blipFill>
          <a:blip r:embed="rId3"/>
          <a:stretch>
            <a:fillRect/>
          </a:stretch>
        </p:blipFill>
        <p:spPr>
          <a:xfrm>
            <a:off x="10218362" y="4627844"/>
            <a:ext cx="1349524" cy="13495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135986568d4_2_0"/>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Exercise</a:t>
            </a:r>
            <a:endParaRPr/>
          </a:p>
        </p:txBody>
      </p:sp>
      <p:sp>
        <p:nvSpPr>
          <p:cNvPr id="572" name="Google Shape;572;g135986568d4_2_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73" name="Google Shape;573;g135986568d4_2_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40</a:t>
            </a:fld>
            <a:endParaRPr/>
          </a:p>
        </p:txBody>
      </p:sp>
      <p:sp>
        <p:nvSpPr>
          <p:cNvPr id="574" name="Google Shape;574;g135986568d4_2_0"/>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575" name="Google Shape;575;g135986568d4_2_0"/>
          <p:cNvSpPr txBox="1">
            <a:spLocks noGrp="1"/>
          </p:cNvSpPr>
          <p:nvPr>
            <p:ph type="body" idx="4294967295"/>
          </p:nvPr>
        </p:nvSpPr>
        <p:spPr>
          <a:xfrm>
            <a:off x="2133600" y="1846263"/>
            <a:ext cx="10058400" cy="1081087"/>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Identify what you will test for messaging feature of Whatsapp?</a:t>
            </a:r>
            <a:endParaRPr/>
          </a:p>
        </p:txBody>
      </p:sp>
      <p:sp>
        <p:nvSpPr>
          <p:cNvPr id="577" name="Google Shape;577;g135986568d4_2_0"/>
          <p:cNvSpPr txBox="1">
            <a:spLocks noGrp="1"/>
          </p:cNvSpPr>
          <p:nvPr>
            <p:ph type="body" idx="4294967295"/>
          </p:nvPr>
        </p:nvSpPr>
        <p:spPr>
          <a:xfrm>
            <a:off x="2133600" y="3429000"/>
            <a:ext cx="10058400" cy="1081088"/>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84048" lvl="1" indent="-182880" algn="l" rtl="0">
              <a:lnSpc>
                <a:spcPct val="90000"/>
              </a:lnSpc>
              <a:spcBef>
                <a:spcPts val="400"/>
              </a:spcBef>
              <a:spcAft>
                <a:spcPts val="0"/>
              </a:spcAft>
              <a:buSzPts val="1800"/>
              <a:buChar char="►"/>
            </a:pPr>
            <a:r>
              <a:rPr lang="en-US"/>
              <a:t>Identify what you will test for facebook/linkedin feed?</a:t>
            </a:r>
            <a:endParaRPr/>
          </a:p>
        </p:txBody>
      </p:sp>
      <p:pic>
        <p:nvPicPr>
          <p:cNvPr id="576" name="Google Shape;576;g135986568d4_2_0"/>
          <p:cNvPicPr preferRelativeResize="0"/>
          <p:nvPr/>
        </p:nvPicPr>
        <p:blipFill>
          <a:blip r:embed="rId3">
            <a:alphaModFix/>
          </a:blip>
          <a:stretch>
            <a:fillRect/>
          </a:stretch>
        </p:blipFill>
        <p:spPr>
          <a:xfrm>
            <a:off x="4534850" y="2626625"/>
            <a:ext cx="6255074" cy="430675"/>
          </a:xfrm>
          <a:prstGeom prst="rect">
            <a:avLst/>
          </a:prstGeom>
          <a:noFill/>
          <a:ln>
            <a:noFill/>
          </a:ln>
        </p:spPr>
      </p:pic>
      <p:pic>
        <p:nvPicPr>
          <p:cNvPr id="578" name="Google Shape;578;g135986568d4_2_0"/>
          <p:cNvPicPr preferRelativeResize="0"/>
          <p:nvPr/>
        </p:nvPicPr>
        <p:blipFill rotWithShape="1">
          <a:blip r:embed="rId4">
            <a:alphaModFix/>
          </a:blip>
          <a:srcRect l="12685" t="32335" r="70539" b="12201"/>
          <a:stretch/>
        </p:blipFill>
        <p:spPr>
          <a:xfrm>
            <a:off x="7620025" y="3532125"/>
            <a:ext cx="1356698" cy="26676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135986568d4_2_12"/>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Exercise</a:t>
            </a:r>
            <a:endParaRPr/>
          </a:p>
        </p:txBody>
      </p:sp>
      <p:sp>
        <p:nvSpPr>
          <p:cNvPr id="612" name="Google Shape;612;g135986568d4_2_1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613" name="Google Shape;613;g135986568d4_2_1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41</a:t>
            </a:fld>
            <a:endParaRPr/>
          </a:p>
        </p:txBody>
      </p:sp>
      <p:sp>
        <p:nvSpPr>
          <p:cNvPr id="614" name="Google Shape;614;g135986568d4_2_12"/>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615" name="Google Shape;615;g135986568d4_2_12"/>
          <p:cNvSpPr txBox="1">
            <a:spLocks noGrp="1"/>
          </p:cNvSpPr>
          <p:nvPr>
            <p:ph type="body" idx="4294967295"/>
          </p:nvPr>
        </p:nvSpPr>
        <p:spPr>
          <a:xfrm>
            <a:off x="2133600" y="1846263"/>
            <a:ext cx="10058400" cy="1247775"/>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Identify functionalities of </a:t>
            </a:r>
            <a:r>
              <a:rPr lang="en-US" dirty="0" err="1"/>
              <a:t>Whatsapp</a:t>
            </a:r>
            <a:r>
              <a:rPr lang="en-US" dirty="0"/>
              <a:t> application?</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135986568d4_0_158"/>
          <p:cNvSpPr txBox="1">
            <a:spLocks noGrp="1"/>
          </p:cNvSpPr>
          <p:nvPr>
            <p:ph type="ctr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Reading Break and Exercise</a:t>
            </a:r>
            <a:endParaRPr/>
          </a:p>
        </p:txBody>
      </p:sp>
      <p:sp>
        <p:nvSpPr>
          <p:cNvPr id="442" name="Google Shape;442;g135986568d4_0_158"/>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43" name="Google Shape;443;g135986568d4_0_15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35986568d4_2_25"/>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Reading</a:t>
            </a:r>
            <a:endParaRPr/>
          </a:p>
        </p:txBody>
      </p:sp>
      <p:sp>
        <p:nvSpPr>
          <p:cNvPr id="449" name="Google Shape;449;g135986568d4_2_2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50" name="Google Shape;450;g135986568d4_2_2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43</a:t>
            </a:fld>
            <a:endParaRPr/>
          </a:p>
        </p:txBody>
      </p:sp>
      <p:sp>
        <p:nvSpPr>
          <p:cNvPr id="451" name="Google Shape;451;g135986568d4_2_25"/>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sp>
        <p:nvSpPr>
          <p:cNvPr id="452" name="Google Shape;452;g135986568d4_2_25"/>
          <p:cNvSpPr txBox="1"/>
          <p:nvPr/>
        </p:nvSpPr>
        <p:spPr>
          <a:xfrm>
            <a:off x="1497950" y="2906650"/>
            <a:ext cx="9057300" cy="1663200"/>
          </a:xfrm>
          <a:prstGeom prst="rect">
            <a:avLst/>
          </a:prstGeom>
          <a:noFill/>
          <a:ln>
            <a:noFill/>
          </a:ln>
        </p:spPr>
        <p:txBody>
          <a:bodyPr spcFirstLastPara="1" wrap="square" lIns="91425" tIns="91425" rIns="91425" bIns="91425" anchor="t" anchorCtr="0">
            <a:spAutoFit/>
          </a:bodyPr>
          <a:lstStyle/>
          <a:p>
            <a:pPr marL="914400" lvl="1" indent="-330200" algn="l" rtl="0">
              <a:lnSpc>
                <a:spcPct val="115000"/>
              </a:lnSpc>
              <a:spcBef>
                <a:spcPts val="0"/>
              </a:spcBef>
              <a:spcAft>
                <a:spcPts val="0"/>
              </a:spcAft>
              <a:buClr>
                <a:srgbClr val="6D9EEB"/>
              </a:buClr>
              <a:buSzPts val="1600"/>
              <a:buChar char="-"/>
            </a:pPr>
            <a:r>
              <a:rPr lang="en-US" sz="1600" u="sng" dirty="0">
                <a:solidFill>
                  <a:srgbClr val="6D9EEB"/>
                </a:solidFill>
                <a:hlinkClick r:id="rId3">
                  <a:extLst>
                    <a:ext uri="{A12FA001-AC4F-418D-AE19-62706E023703}">
                      <ahyp:hlinkClr xmlns:ahyp="http://schemas.microsoft.com/office/drawing/2018/hyperlinkcolor" val="tx"/>
                    </a:ext>
                  </a:extLst>
                </a:hlinkClick>
              </a:rPr>
              <a:t>https://istqb-main-web-prod.s3.amazonaws.com/media/documents/ISTQB-CTFL_Syllabus_2018_v3.1.1.pdf</a:t>
            </a:r>
            <a:endParaRPr sz="1600" dirty="0">
              <a:solidFill>
                <a:srgbClr val="6D9EEB"/>
              </a:solidFill>
            </a:endParaRPr>
          </a:p>
          <a:p>
            <a:pPr marL="1371600" lvl="2" indent="-330200" algn="l" rtl="0">
              <a:lnSpc>
                <a:spcPct val="115000"/>
              </a:lnSpc>
              <a:spcBef>
                <a:spcPts val="0"/>
              </a:spcBef>
              <a:spcAft>
                <a:spcPts val="0"/>
              </a:spcAft>
              <a:buClr>
                <a:srgbClr val="6D9EEB"/>
              </a:buClr>
              <a:buSzPts val="1600"/>
              <a:buChar char="-"/>
            </a:pPr>
            <a:r>
              <a:rPr lang="en-US" sz="1600" dirty="0">
                <a:solidFill>
                  <a:srgbClr val="6D9EEB"/>
                </a:solidFill>
              </a:rPr>
              <a:t>1.1, 1.2, 1.5</a:t>
            </a:r>
            <a:endParaRPr sz="1600" dirty="0">
              <a:solidFill>
                <a:srgbClr val="6D9EEB"/>
              </a:solidFill>
            </a:endParaRPr>
          </a:p>
          <a:p>
            <a:pPr marL="914400" lvl="1" indent="-330200" algn="l" rtl="0">
              <a:lnSpc>
                <a:spcPct val="115000"/>
              </a:lnSpc>
              <a:spcBef>
                <a:spcPts val="0"/>
              </a:spcBef>
              <a:spcAft>
                <a:spcPts val="0"/>
              </a:spcAft>
              <a:buClr>
                <a:srgbClr val="6D9EEB"/>
              </a:buClr>
              <a:buSzPts val="1600"/>
              <a:buChar char="-"/>
            </a:pPr>
            <a:r>
              <a:rPr lang="en-US" sz="1900" u="sng" dirty="0">
                <a:solidFill>
                  <a:srgbClr val="6D9EEB"/>
                </a:solidFill>
                <a:hlinkClick r:id="rId4">
                  <a:extLst>
                    <a:ext uri="{A12FA001-AC4F-418D-AE19-62706E023703}">
                      <ahyp:hlinkClr xmlns:ahyp="http://schemas.microsoft.com/office/drawing/2018/hyperlinkcolor" val="tx"/>
                    </a:ext>
                  </a:extLst>
                </a:hlinkClick>
              </a:rPr>
              <a:t>https://iso25000.com/index.php/en/iso-25000-standards/iso-25010</a:t>
            </a:r>
            <a:endParaRPr sz="1900" dirty="0">
              <a:solidFill>
                <a:srgbClr val="6D9EEB"/>
              </a:solidFill>
            </a:endParaRPr>
          </a:p>
          <a:p>
            <a:pPr marL="914400" lvl="1" indent="-349250" algn="l" rtl="0">
              <a:lnSpc>
                <a:spcPct val="115000"/>
              </a:lnSpc>
              <a:spcBef>
                <a:spcPts val="0"/>
              </a:spcBef>
              <a:spcAft>
                <a:spcPts val="0"/>
              </a:spcAft>
              <a:buClr>
                <a:srgbClr val="6D9EEB"/>
              </a:buClr>
              <a:buSzPts val="1900"/>
              <a:buChar char="-"/>
            </a:pPr>
            <a:r>
              <a:rPr lang="en-US" sz="1900" u="sng" dirty="0">
                <a:solidFill>
                  <a:srgbClr val="6D9EEB"/>
                </a:solidFill>
                <a:hlinkClick r:id="rId5">
                  <a:extLst>
                    <a:ext uri="{A12FA001-AC4F-418D-AE19-62706E023703}">
                      <ahyp:hlinkClr xmlns:ahyp="http://schemas.microsoft.com/office/drawing/2018/hyperlinkcolor" val="tx"/>
                    </a:ext>
                  </a:extLst>
                </a:hlinkClick>
              </a:rPr>
              <a:t>https://www.linkedin.com/pulse/continuous-testing-devops-dan-ashby/</a:t>
            </a:r>
            <a:endParaRPr sz="1900" dirty="0">
              <a:solidFill>
                <a:srgbClr val="6D9EEB"/>
              </a:solidFill>
            </a:endParaRPr>
          </a:p>
        </p:txBody>
      </p:sp>
    </p:spTree>
    <p:extLst>
      <p:ext uri="{BB962C8B-B14F-4D97-AF65-F5344CB8AC3E}">
        <p14:creationId xmlns:p14="http://schemas.microsoft.com/office/powerpoint/2010/main" val="3090268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7"/>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6000"/>
              <a:buFont typeface="Arial"/>
              <a:buNone/>
            </a:pPr>
            <a:r>
              <a:rPr lang="en-US"/>
              <a:t>Q&amp;A</a:t>
            </a:r>
            <a:endParaRPr/>
          </a:p>
        </p:txBody>
      </p:sp>
      <p:sp>
        <p:nvSpPr>
          <p:cNvPr id="717" name="Google Shape;717;p17"/>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Instructor Notes</a:t>
            </a:r>
            <a:endParaRPr/>
          </a:p>
        </p:txBody>
      </p:sp>
      <p:sp>
        <p:nvSpPr>
          <p:cNvPr id="718" name="Google Shape;718;p1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719" name="Google Shape;719;p1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32002541ac_0_2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6000"/>
              <a:buNone/>
            </a:pPr>
            <a:r>
              <a:rPr lang="en-US"/>
              <a:t>So software can fail because of different types of issues functional, performance, security, integration, upgrade process, etc</a:t>
            </a:r>
            <a:endParaRPr/>
          </a:p>
        </p:txBody>
      </p:sp>
      <p:sp>
        <p:nvSpPr>
          <p:cNvPr id="217" name="Google Shape;217;g132002541ac_0_21"/>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18" name="Google Shape;218;g132002541ac_0_2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
        <p:nvSpPr>
          <p:cNvPr id="219" name="Google Shape;219;g132002541ac_0_21"/>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Why testing is important?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32071ea513_0_8"/>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Arial"/>
              <a:buNone/>
            </a:pPr>
            <a:r>
              <a:rPr lang="en-US"/>
              <a:t>Why do failures happen?</a:t>
            </a:r>
            <a:endParaRPr/>
          </a:p>
        </p:txBody>
      </p:sp>
      <p:sp>
        <p:nvSpPr>
          <p:cNvPr id="226" name="Google Shape;226;g132071ea513_0_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1500"/>
              <a:buFont typeface="Arial"/>
              <a:buNone/>
            </a:pPr>
            <a:r>
              <a:rPr lang="en-US"/>
              <a:t>Humans are prone to making Mistakes</a:t>
            </a:r>
            <a:endParaRPr/>
          </a:p>
          <a:p>
            <a:pPr marL="0" lvl="0" indent="0" algn="l" rtl="0">
              <a:lnSpc>
                <a:spcPct val="90000"/>
              </a:lnSpc>
              <a:spcBef>
                <a:spcPts val="0"/>
              </a:spcBef>
              <a:spcAft>
                <a:spcPts val="0"/>
              </a:spcAft>
              <a:buSzPts val="1500"/>
              <a:buNone/>
            </a:pPr>
            <a:endParaRPr/>
          </a:p>
          <a:p>
            <a:pPr marL="0" lvl="0" indent="0" algn="l" rtl="0">
              <a:lnSpc>
                <a:spcPct val="90000"/>
              </a:lnSpc>
              <a:spcBef>
                <a:spcPts val="0"/>
              </a:spcBef>
              <a:spcAft>
                <a:spcPts val="0"/>
              </a:spcAft>
              <a:buSzPts val="1500"/>
              <a:buNone/>
            </a:pPr>
            <a:endParaRPr/>
          </a:p>
          <a:p>
            <a:pPr marL="0" lvl="0" indent="0" algn="l" rtl="0">
              <a:lnSpc>
                <a:spcPct val="90000"/>
              </a:lnSpc>
              <a:spcBef>
                <a:spcPts val="0"/>
              </a:spcBef>
              <a:spcAft>
                <a:spcPts val="0"/>
              </a:spcAft>
              <a:buSzPts val="1500"/>
              <a:buNone/>
            </a:pPr>
            <a:r>
              <a:rPr lang="en-US"/>
              <a:t>Failures</a:t>
            </a:r>
            <a:endParaRPr/>
          </a:p>
          <a:p>
            <a:pPr marL="457200" lvl="0" indent="-323850" algn="l" rtl="0">
              <a:lnSpc>
                <a:spcPct val="90000"/>
              </a:lnSpc>
              <a:spcBef>
                <a:spcPts val="0"/>
              </a:spcBef>
              <a:spcAft>
                <a:spcPts val="0"/>
              </a:spcAft>
              <a:buSzPts val="1500"/>
              <a:buChar char="-"/>
            </a:pPr>
            <a:r>
              <a:rPr lang="en-US"/>
              <a:t>Event when a user experiences a problem</a:t>
            </a:r>
            <a:endParaRPr/>
          </a:p>
          <a:p>
            <a:pPr marL="0" lvl="0" indent="0" algn="l" rtl="0">
              <a:lnSpc>
                <a:spcPct val="90000"/>
              </a:lnSpc>
              <a:spcBef>
                <a:spcPts val="0"/>
              </a:spcBef>
              <a:spcAft>
                <a:spcPts val="0"/>
              </a:spcAft>
              <a:buSzPts val="1500"/>
              <a:buNone/>
            </a:pPr>
            <a:endParaRPr/>
          </a:p>
          <a:p>
            <a:pPr marL="0" lvl="0" indent="0" algn="l" rtl="0">
              <a:lnSpc>
                <a:spcPct val="90000"/>
              </a:lnSpc>
              <a:spcBef>
                <a:spcPts val="0"/>
              </a:spcBef>
              <a:spcAft>
                <a:spcPts val="0"/>
              </a:spcAft>
              <a:buSzPts val="1500"/>
              <a:buNone/>
            </a:pPr>
            <a:r>
              <a:rPr lang="en-US"/>
              <a:t>Fault</a:t>
            </a:r>
            <a:endParaRPr/>
          </a:p>
          <a:p>
            <a:pPr marL="457200" lvl="0" indent="-323850" algn="l" rtl="0">
              <a:lnSpc>
                <a:spcPct val="90000"/>
              </a:lnSpc>
              <a:spcBef>
                <a:spcPts val="0"/>
              </a:spcBef>
              <a:spcAft>
                <a:spcPts val="0"/>
              </a:spcAft>
              <a:buSzPts val="1500"/>
              <a:buChar char="-"/>
            </a:pPr>
            <a:r>
              <a:rPr lang="en-US"/>
              <a:t>A failure is caused by a fault in software</a:t>
            </a:r>
            <a:endParaRPr/>
          </a:p>
          <a:p>
            <a:pPr marL="0" lvl="0" indent="0" algn="l" rtl="0">
              <a:lnSpc>
                <a:spcPct val="90000"/>
              </a:lnSpc>
              <a:spcBef>
                <a:spcPts val="0"/>
              </a:spcBef>
              <a:spcAft>
                <a:spcPts val="0"/>
              </a:spcAft>
              <a:buSzPts val="1500"/>
              <a:buNone/>
            </a:pPr>
            <a:endParaRPr/>
          </a:p>
          <a:p>
            <a:pPr marL="0" lvl="0" indent="0" algn="l" rtl="0">
              <a:lnSpc>
                <a:spcPct val="90000"/>
              </a:lnSpc>
              <a:spcBef>
                <a:spcPts val="0"/>
              </a:spcBef>
              <a:spcAft>
                <a:spcPts val="0"/>
              </a:spcAft>
              <a:buSzPts val="1500"/>
              <a:buNone/>
            </a:pPr>
            <a:r>
              <a:rPr lang="en-US"/>
              <a:t>Error</a:t>
            </a:r>
            <a:endParaRPr/>
          </a:p>
          <a:p>
            <a:pPr marL="457200" lvl="0" indent="-323850" algn="l" rtl="0">
              <a:lnSpc>
                <a:spcPct val="90000"/>
              </a:lnSpc>
              <a:spcBef>
                <a:spcPts val="0"/>
              </a:spcBef>
              <a:spcAft>
                <a:spcPts val="0"/>
              </a:spcAft>
              <a:buSzPts val="1500"/>
              <a:buChar char="-"/>
            </a:pPr>
            <a:r>
              <a:rPr lang="en-US"/>
              <a:t>The cause of fault is an error or mistake by a person</a:t>
            </a:r>
            <a:endParaRPr/>
          </a:p>
        </p:txBody>
      </p:sp>
      <p:sp>
        <p:nvSpPr>
          <p:cNvPr id="225" name="Google Shape;225;g132071ea513_0_8"/>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27" name="Google Shape;227;g132071ea513_0_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6</a:t>
            </a:fld>
            <a:endParaRPr/>
          </a:p>
        </p:txBody>
      </p:sp>
      <p:sp>
        <p:nvSpPr>
          <p:cNvPr id="239" name="Google Shape;239;g132071ea513_0_8"/>
          <p:cNvSpPr txBox="1">
            <a:spLocks noGrp="1"/>
          </p:cNvSpPr>
          <p:nvPr>
            <p:ph type="title" idx="3"/>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Why testing is important?</a:t>
            </a:r>
            <a:endParaRPr/>
          </a:p>
        </p:txBody>
      </p:sp>
      <p:grpSp>
        <p:nvGrpSpPr>
          <p:cNvPr id="228" name="Google Shape;228;g132071ea513_0_8"/>
          <p:cNvGrpSpPr/>
          <p:nvPr/>
        </p:nvGrpSpPr>
        <p:grpSpPr>
          <a:xfrm>
            <a:off x="3267433" y="1005842"/>
            <a:ext cx="1659600" cy="4314865"/>
            <a:chOff x="770408" y="1542"/>
            <a:chExt cx="1659600" cy="4314865"/>
          </a:xfrm>
        </p:grpSpPr>
        <p:sp>
          <p:nvSpPr>
            <p:cNvPr id="229" name="Google Shape;229;g132071ea513_0_8"/>
            <p:cNvSpPr/>
            <p:nvPr/>
          </p:nvSpPr>
          <p:spPr>
            <a:xfrm>
              <a:off x="770408" y="1542"/>
              <a:ext cx="1659600" cy="9957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132071ea513_0_8"/>
            <p:cNvSpPr txBox="1"/>
            <p:nvPr/>
          </p:nvSpPr>
          <p:spPr>
            <a:xfrm>
              <a:off x="799572" y="30706"/>
              <a:ext cx="1601400" cy="9375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rgbClr val="FFFFFF"/>
                  </a:solidFill>
                  <a:latin typeface="Palatino Linotype"/>
                  <a:ea typeface="Palatino Linotype"/>
                  <a:cs typeface="Palatino Linotype"/>
                  <a:sym typeface="Palatino Linotype"/>
                </a:rPr>
                <a:t>Mistake/Error</a:t>
              </a:r>
              <a:endParaRPr sz="1500" b="0" i="0" u="none" strike="noStrike" cap="none">
                <a:solidFill>
                  <a:srgbClr val="FFFFFF"/>
                </a:solidFill>
                <a:latin typeface="Palatino Linotype"/>
                <a:ea typeface="Palatino Linotype"/>
                <a:cs typeface="Palatino Linotype"/>
                <a:sym typeface="Palatino Linotype"/>
              </a:endParaRPr>
            </a:p>
          </p:txBody>
        </p:sp>
        <p:sp>
          <p:nvSpPr>
            <p:cNvPr id="231" name="Google Shape;231;g132071ea513_0_8"/>
            <p:cNvSpPr/>
            <p:nvPr/>
          </p:nvSpPr>
          <p:spPr>
            <a:xfrm rot="5400000">
              <a:off x="1424238" y="1113486"/>
              <a:ext cx="351900" cy="4116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132071ea513_0_8"/>
            <p:cNvSpPr txBox="1"/>
            <p:nvPr/>
          </p:nvSpPr>
          <p:spPr>
            <a:xfrm>
              <a:off x="1476727" y="1143336"/>
              <a:ext cx="246900" cy="246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FFFFFF"/>
                </a:solidFill>
                <a:latin typeface="Palatino Linotype"/>
                <a:ea typeface="Palatino Linotype"/>
                <a:cs typeface="Palatino Linotype"/>
                <a:sym typeface="Palatino Linotype"/>
              </a:endParaRPr>
            </a:p>
          </p:txBody>
        </p:sp>
        <p:sp>
          <p:nvSpPr>
            <p:cNvPr id="233" name="Google Shape;233;g132071ea513_0_8"/>
            <p:cNvSpPr/>
            <p:nvPr/>
          </p:nvSpPr>
          <p:spPr>
            <a:xfrm>
              <a:off x="770408" y="1661125"/>
              <a:ext cx="1659600" cy="9957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132071ea513_0_8"/>
            <p:cNvSpPr txBox="1"/>
            <p:nvPr/>
          </p:nvSpPr>
          <p:spPr>
            <a:xfrm>
              <a:off x="799572" y="1690289"/>
              <a:ext cx="1601400" cy="9375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rgbClr val="FFFFFF"/>
                  </a:solidFill>
                  <a:latin typeface="Palatino Linotype"/>
                  <a:ea typeface="Palatino Linotype"/>
                  <a:cs typeface="Palatino Linotype"/>
                  <a:sym typeface="Palatino Linotype"/>
                </a:rPr>
                <a:t>Defect/Fault/Bug</a:t>
              </a:r>
              <a:endParaRPr sz="1500" b="0" i="0" u="none" strike="noStrike" cap="none">
                <a:solidFill>
                  <a:srgbClr val="FFFFFF"/>
                </a:solidFill>
                <a:latin typeface="Palatino Linotype"/>
                <a:ea typeface="Palatino Linotype"/>
                <a:cs typeface="Palatino Linotype"/>
                <a:sym typeface="Palatino Linotype"/>
              </a:endParaRPr>
            </a:p>
          </p:txBody>
        </p:sp>
        <p:sp>
          <p:nvSpPr>
            <p:cNvPr id="235" name="Google Shape;235;g132071ea513_0_8"/>
            <p:cNvSpPr/>
            <p:nvPr/>
          </p:nvSpPr>
          <p:spPr>
            <a:xfrm rot="5400000">
              <a:off x="1424238" y="2773068"/>
              <a:ext cx="351900" cy="4116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132071ea513_0_8"/>
            <p:cNvSpPr txBox="1"/>
            <p:nvPr/>
          </p:nvSpPr>
          <p:spPr>
            <a:xfrm>
              <a:off x="1476727" y="2802918"/>
              <a:ext cx="246900" cy="246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FFFFFF"/>
                </a:solidFill>
                <a:latin typeface="Palatino Linotype"/>
                <a:ea typeface="Palatino Linotype"/>
                <a:cs typeface="Palatino Linotype"/>
                <a:sym typeface="Palatino Linotype"/>
              </a:endParaRPr>
            </a:p>
          </p:txBody>
        </p:sp>
        <p:sp>
          <p:nvSpPr>
            <p:cNvPr id="237" name="Google Shape;237;g132071ea513_0_8"/>
            <p:cNvSpPr/>
            <p:nvPr/>
          </p:nvSpPr>
          <p:spPr>
            <a:xfrm>
              <a:off x="770408" y="3320707"/>
              <a:ext cx="1659600" cy="9957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132071ea513_0_8"/>
            <p:cNvSpPr txBox="1"/>
            <p:nvPr/>
          </p:nvSpPr>
          <p:spPr>
            <a:xfrm>
              <a:off x="799572" y="3349871"/>
              <a:ext cx="1601400" cy="9375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rgbClr val="FFFFFF"/>
                  </a:solidFill>
                  <a:latin typeface="Palatino Linotype"/>
                  <a:ea typeface="Palatino Linotype"/>
                  <a:cs typeface="Palatino Linotype"/>
                  <a:sym typeface="Palatino Linotype"/>
                </a:rPr>
                <a:t>Failure</a:t>
              </a:r>
              <a:endParaRPr sz="1500" b="0" i="0" u="none" strike="noStrike" cap="none">
                <a:solidFill>
                  <a:srgbClr val="FFFFFF"/>
                </a:solidFill>
                <a:latin typeface="Palatino Linotype"/>
                <a:ea typeface="Palatino Linotype"/>
                <a:cs typeface="Palatino Linotype"/>
                <a:sym typeface="Palatino Linotyp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8"/>
                                        </p:tgtEl>
                                        <p:attrNameLst>
                                          <p:attrName>style.visibility</p:attrName>
                                        </p:attrNameLst>
                                      </p:cBhvr>
                                      <p:to>
                                        <p:strVal val="visible"/>
                                      </p:to>
                                    </p:set>
                                    <p:animEffect transition="in" filter="fade">
                                      <p:cBhvr>
                                        <p:cTn id="9"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132002541ac_0_6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Causes of failures</a:t>
            </a:r>
            <a:endParaRPr/>
          </a:p>
        </p:txBody>
      </p:sp>
      <p:sp>
        <p:nvSpPr>
          <p:cNvPr id="245" name="Google Shape;245;g132002541ac_0_64"/>
          <p:cNvSpPr txBox="1">
            <a:spLocks noGrp="1"/>
          </p:cNvSpPr>
          <p:nvPr>
            <p:ph type="body" idx="1"/>
          </p:nvPr>
        </p:nvSpPr>
        <p:spPr>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System Complexity</a:t>
            </a:r>
            <a:endParaRPr/>
          </a:p>
          <a:p>
            <a:pPr marL="384048" lvl="1" indent="-182880" algn="l" rtl="0">
              <a:lnSpc>
                <a:spcPct val="90000"/>
              </a:lnSpc>
              <a:spcBef>
                <a:spcPts val="400"/>
              </a:spcBef>
              <a:spcAft>
                <a:spcPts val="0"/>
              </a:spcAft>
              <a:buSzPts val="1800"/>
              <a:buChar char="►"/>
            </a:pPr>
            <a:r>
              <a:rPr lang="en-US"/>
              <a:t>Deadlines Pressure</a:t>
            </a:r>
            <a:endParaRPr/>
          </a:p>
          <a:p>
            <a:pPr marL="384048" lvl="1" indent="-182880" algn="l" rtl="0">
              <a:lnSpc>
                <a:spcPct val="90000"/>
              </a:lnSpc>
              <a:spcBef>
                <a:spcPts val="400"/>
              </a:spcBef>
              <a:spcAft>
                <a:spcPts val="0"/>
              </a:spcAft>
              <a:buSzPts val="1800"/>
              <a:buChar char="►"/>
            </a:pPr>
            <a:r>
              <a:rPr lang="en-US"/>
              <a:t>Organizational Limitations/Issues</a:t>
            </a:r>
            <a:endParaRPr/>
          </a:p>
          <a:p>
            <a:pPr marL="384048" lvl="1" indent="-182880" algn="l" rtl="0">
              <a:lnSpc>
                <a:spcPct val="90000"/>
              </a:lnSpc>
              <a:spcBef>
                <a:spcPts val="400"/>
              </a:spcBef>
              <a:spcAft>
                <a:spcPts val="0"/>
              </a:spcAft>
              <a:buSzPts val="1800"/>
              <a:buChar char="►"/>
            </a:pPr>
            <a:r>
              <a:rPr lang="en-US"/>
              <a:t>Resource Capabilities</a:t>
            </a:r>
            <a:endParaRPr/>
          </a:p>
          <a:p>
            <a:pPr marL="384048" lvl="1" indent="-182880" algn="l" rtl="0">
              <a:lnSpc>
                <a:spcPct val="90000"/>
              </a:lnSpc>
              <a:spcBef>
                <a:spcPts val="400"/>
              </a:spcBef>
              <a:spcAft>
                <a:spcPts val="0"/>
              </a:spcAft>
              <a:buSzPts val="1800"/>
              <a:buChar char="►"/>
            </a:pPr>
            <a:r>
              <a:rPr lang="en-US"/>
              <a:t>Limitations of knowledge available at that time</a:t>
            </a:r>
            <a:endParaRPr/>
          </a:p>
          <a:p>
            <a:pPr marL="384048" lvl="1" indent="-182880" algn="l" rtl="0">
              <a:lnSpc>
                <a:spcPct val="90000"/>
              </a:lnSpc>
              <a:spcBef>
                <a:spcPts val="400"/>
              </a:spcBef>
              <a:spcAft>
                <a:spcPts val="0"/>
              </a:spcAft>
              <a:buSzPts val="1800"/>
              <a:buChar char="►"/>
            </a:pPr>
            <a:r>
              <a:rPr lang="en-US"/>
              <a:t>Algorithms limitations</a:t>
            </a:r>
            <a:endParaRPr/>
          </a:p>
          <a:p>
            <a:pPr marL="384048" lvl="1" indent="-182880" algn="l" rtl="0">
              <a:lnSpc>
                <a:spcPct val="90000"/>
              </a:lnSpc>
              <a:spcBef>
                <a:spcPts val="400"/>
              </a:spcBef>
              <a:spcAft>
                <a:spcPts val="0"/>
              </a:spcAft>
              <a:buSzPts val="1800"/>
              <a:buChar char="►"/>
            </a:pPr>
            <a:r>
              <a:rPr lang="en-US"/>
              <a:t>Misunderstanding requirements</a:t>
            </a:r>
            <a:endParaRPr/>
          </a:p>
          <a:p>
            <a:pPr marL="384048" lvl="1" indent="-182880" algn="l" rtl="0">
              <a:lnSpc>
                <a:spcPct val="90000"/>
              </a:lnSpc>
              <a:spcBef>
                <a:spcPts val="400"/>
              </a:spcBef>
              <a:spcAft>
                <a:spcPts val="0"/>
              </a:spcAft>
              <a:buSzPts val="1800"/>
              <a:buChar char="►"/>
            </a:pPr>
            <a:r>
              <a:rPr lang="en-US"/>
              <a:t>Typing Mistakes</a:t>
            </a:r>
            <a:endParaRPr/>
          </a:p>
        </p:txBody>
      </p:sp>
      <p:sp>
        <p:nvSpPr>
          <p:cNvPr id="246" name="Google Shape;246;g132002541ac_0_6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47" name="Google Shape;247;g132002541ac_0_6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
        <p:nvSpPr>
          <p:cNvPr id="248" name="Google Shape;248;g132002541ac_0_64"/>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Why testing is important?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32071ea513_0_50"/>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800"/>
              <a:buFont typeface="Arial"/>
              <a:buNone/>
            </a:pPr>
            <a:r>
              <a:rPr lang="en-US" sz="4800"/>
              <a:t>How to avoid or rectify?</a:t>
            </a:r>
            <a:endParaRPr sz="4800"/>
          </a:p>
        </p:txBody>
      </p:sp>
      <p:sp>
        <p:nvSpPr>
          <p:cNvPr id="257" name="Google Shape;257;g132071ea513_0_50"/>
          <p:cNvSpPr txBox="1">
            <a:spLocks noGrp="1"/>
          </p:cNvSpPr>
          <p:nvPr>
            <p:ph type="body" idx="1"/>
          </p:nvPr>
        </p:nvSpPr>
        <p:spPr>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r>
              <a:rPr lang="en-US"/>
              <a:t>Testing can contribute towards timely avoidance and rectification, if its well integrated with software development lifecycle</a:t>
            </a:r>
            <a:endParaRPr/>
          </a:p>
          <a:p>
            <a:pPr marL="0" lvl="0" indent="0" algn="l" rtl="0">
              <a:spcBef>
                <a:spcPts val="1200"/>
              </a:spcBef>
              <a:spcAft>
                <a:spcPts val="0"/>
              </a:spcAft>
              <a:buNone/>
            </a:pPr>
            <a:endParaRPr/>
          </a:p>
        </p:txBody>
      </p:sp>
      <p:sp>
        <p:nvSpPr>
          <p:cNvPr id="254" name="Google Shape;254;g132071ea513_0_5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55" name="Google Shape;255;g132071ea513_0_5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8</a:t>
            </a:fld>
            <a:endParaRPr/>
          </a:p>
        </p:txBody>
      </p:sp>
      <p:sp>
        <p:nvSpPr>
          <p:cNvPr id="256" name="Google Shape;256;g132071ea513_0_50"/>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Why testing is important?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132071ea513_0_6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Basic Definitions</a:t>
            </a:r>
            <a:endParaRPr/>
          </a:p>
        </p:txBody>
      </p:sp>
      <p:sp>
        <p:nvSpPr>
          <p:cNvPr id="263" name="Google Shape;263;g132071ea513_0_64"/>
          <p:cNvSpPr txBox="1">
            <a:spLocks noGrp="1"/>
          </p:cNvSpPr>
          <p:nvPr>
            <p:ph type="body" idx="1"/>
          </p:nvPr>
        </p:nvSpPr>
        <p:spPr>
          <a:xfrm>
            <a:off x="1097275" y="1845730"/>
            <a:ext cx="10058400" cy="17058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Process of software testing offers an opportunity to discover any errors in the product under test</a:t>
            </a:r>
            <a:endParaRPr dirty="0"/>
          </a:p>
          <a:p>
            <a:pPr marL="384048" lvl="1" indent="-182880" algn="l" rtl="0">
              <a:lnSpc>
                <a:spcPct val="90000"/>
              </a:lnSpc>
              <a:spcBef>
                <a:spcPts val="400"/>
              </a:spcBef>
              <a:spcAft>
                <a:spcPts val="0"/>
              </a:spcAft>
              <a:buSzPts val="1800"/>
              <a:buChar char="►"/>
            </a:pPr>
            <a:r>
              <a:rPr lang="en-US" dirty="0"/>
              <a:t>It’s a systematic exploration of a component/system with the main aim of finding and reporting defects</a:t>
            </a:r>
            <a:endParaRPr dirty="0"/>
          </a:p>
        </p:txBody>
      </p:sp>
      <p:sp>
        <p:nvSpPr>
          <p:cNvPr id="264" name="Google Shape;264;g132071ea513_0_6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65" name="Google Shape;265;g132071ea513_0_6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sp>
        <p:nvSpPr>
          <p:cNvPr id="266" name="Google Shape;266;g132071ea513_0_64"/>
          <p:cNvSpPr txBox="1">
            <a:spLocks noGrp="1"/>
          </p:cNvSpPr>
          <p:nvPr>
            <p:ph type="title" idx="2"/>
          </p:nvPr>
        </p:nvSpPr>
        <p:spPr>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6213</TotalTime>
  <Words>1674</Words>
  <Application>Microsoft Office PowerPoint</Application>
  <PresentationFormat>Widescreen</PresentationFormat>
  <Paragraphs>330</Paragraphs>
  <Slides>44</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Times New Roman</vt:lpstr>
      <vt:lpstr>Wingdings 3</vt:lpstr>
      <vt:lpstr>Palatino Linotype</vt:lpstr>
      <vt:lpstr>Noto Sans</vt:lpstr>
      <vt:lpstr>Century Gothic</vt:lpstr>
      <vt:lpstr>Ion</vt:lpstr>
      <vt:lpstr>What you will learn Today</vt:lpstr>
      <vt:lpstr>Table of Content</vt:lpstr>
      <vt:lpstr>Introduction to Software Testing</vt:lpstr>
      <vt:lpstr>Seen any software failures in real life?</vt:lpstr>
      <vt:lpstr>So software can fail because of different types of issues functional, performance, security, integration, upgrade process, etc</vt:lpstr>
      <vt:lpstr>Why do failures happen?</vt:lpstr>
      <vt:lpstr>Causes of failures</vt:lpstr>
      <vt:lpstr>How to avoid or rectify?</vt:lpstr>
      <vt:lpstr>Basic Definitions</vt:lpstr>
      <vt:lpstr>Typical Objectives</vt:lpstr>
      <vt:lpstr>When do we test?</vt:lpstr>
      <vt:lpstr>Basic Testing Process</vt:lpstr>
      <vt:lpstr>Testing, Quality Control and Quality Assurance</vt:lpstr>
      <vt:lpstr>Verification and Validation</vt:lpstr>
      <vt:lpstr>Static and Dynamic Testing</vt:lpstr>
      <vt:lpstr>Quality as defined by ISO 25010</vt:lpstr>
      <vt:lpstr>Who are Software Tester</vt:lpstr>
      <vt:lpstr>Skill / Knowledge required to fulfill the QA role</vt:lpstr>
      <vt:lpstr>Domain knowledge required for better testing</vt:lpstr>
      <vt:lpstr>Tech stack knowledge required for QA</vt:lpstr>
      <vt:lpstr>Understanding of available tools for QAs</vt:lpstr>
      <vt:lpstr>Good Analytical skills</vt:lpstr>
      <vt:lpstr>Good Analytical skills</vt:lpstr>
      <vt:lpstr>Good Communication skills</vt:lpstr>
      <vt:lpstr>A Good software tester</vt:lpstr>
      <vt:lpstr>Exercise</vt:lpstr>
      <vt:lpstr>Exercise</vt:lpstr>
      <vt:lpstr>Applications and Systems</vt:lpstr>
      <vt:lpstr>2-tire and 3-tier Architecture</vt:lpstr>
      <vt:lpstr>Monolithic vs Micro-service architecture</vt:lpstr>
      <vt:lpstr>Mobile Applications</vt:lpstr>
      <vt:lpstr>Mobile App with backend</vt:lpstr>
      <vt:lpstr>Getting Started with Functional Testing</vt:lpstr>
      <vt:lpstr>Example of Functional Testing</vt:lpstr>
      <vt:lpstr>Other Possibilities</vt:lpstr>
      <vt:lpstr>Possible test scenarios for a login?</vt:lpstr>
      <vt:lpstr>Possible test scenarios for a login?</vt:lpstr>
      <vt:lpstr>What to do when you are given an application for testing?</vt:lpstr>
      <vt:lpstr>Understand and Document Functionality</vt:lpstr>
      <vt:lpstr>Exercise</vt:lpstr>
      <vt:lpstr>Exercise</vt:lpstr>
      <vt:lpstr>Reading Break and Exercise</vt:lpstr>
      <vt:lpstr>Reading</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dc:title>
  <dc:creator>P@SHA;TechLift</dc:creator>
  <cp:lastModifiedBy>Saad Mumtaz</cp:lastModifiedBy>
  <cp:revision>22</cp:revision>
  <dcterms:created xsi:type="dcterms:W3CDTF">2022-05-13T01:00:56Z</dcterms:created>
  <dcterms:modified xsi:type="dcterms:W3CDTF">2022-08-30T11:52:31Z</dcterms:modified>
</cp:coreProperties>
</file>